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70" r:id="rId5"/>
    <p:sldId id="266" r:id="rId6"/>
    <p:sldId id="268" r:id="rId7"/>
    <p:sldId id="263" r:id="rId8"/>
    <p:sldId id="259" r:id="rId9"/>
    <p:sldId id="265" r:id="rId10"/>
    <p:sldId id="260" r:id="rId11"/>
    <p:sldId id="264" r:id="rId12"/>
    <p:sldId id="269" r:id="rId13"/>
  </p:sldIdLst>
  <p:sldSz cx="9144000" cy="6858000" type="screen4x3"/>
  <p:notesSz cx="13004800" cy="9753600"/>
  <p:defaultTextStyle>
    <a:defPPr>
      <a:defRPr lang="de-DE"/>
    </a:defPPr>
    <a:lvl1pPr marL="0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1pPr>
    <a:lvl2pPr marL="324703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2pPr>
    <a:lvl3pPr marL="649407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3pPr>
    <a:lvl4pPr marL="974110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4pPr>
    <a:lvl5pPr marL="1298814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5pPr>
    <a:lvl6pPr marL="1623517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6pPr>
    <a:lvl7pPr marL="1948221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7pPr>
    <a:lvl8pPr marL="2272924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8pPr>
    <a:lvl9pPr marL="2597628" algn="l" defTabSz="324703" rtl="0" eaLnBrk="1" latinLnBrk="0" hangingPunct="1">
      <a:defRPr sz="12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" userDrawn="1">
          <p15:clr>
            <a:srgbClr val="A4A3A4"/>
          </p15:clr>
        </p15:guide>
        <p15:guide id="2" pos="5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0F96D4"/>
    <a:srgbClr val="F5F4F0"/>
    <a:srgbClr val="F4F2EA"/>
    <a:srgbClr val="4F334E"/>
    <a:srgbClr val="8390FF"/>
    <a:srgbClr val="948B6C"/>
    <a:srgbClr val="FBC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30" autoAdjust="0"/>
    <p:restoredTop sz="94654" autoAdjust="0"/>
  </p:normalViewPr>
  <p:slideViewPr>
    <p:cSldViewPr>
      <p:cViewPr varScale="1">
        <p:scale>
          <a:sx n="101" d="100"/>
          <a:sy n="101" d="100"/>
        </p:scale>
        <p:origin x="1512" y="102"/>
      </p:cViewPr>
      <p:guideLst>
        <p:guide orient="horz" pos="202"/>
        <p:guide pos="5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7366000" y="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DDC49-609A-3B44-A1C6-133788245302}" type="datetime1">
              <a:rPr lang="de-DE" smtClean="0"/>
              <a:pPr/>
              <a:t>10.12.2024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26465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7366000" y="926465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525CF-7212-804E-9855-29706471529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64502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61A5-9AB9-1949-9B9A-C46C190AE8BF}" type="datetime1">
              <a:rPr lang="de-DE" smtClean="0"/>
              <a:pPr/>
              <a:t>10.12.2024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6800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300163" y="4632325"/>
            <a:ext cx="10404475" cy="4389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A433B-D369-FE47-BCB2-D5C24AAD91F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8722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1pPr>
    <a:lvl2pPr marL="324703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2pPr>
    <a:lvl3pPr marL="649407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3pPr>
    <a:lvl4pPr marL="974110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4pPr>
    <a:lvl5pPr marL="1298814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5pPr>
    <a:lvl6pPr marL="1623517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6pPr>
    <a:lvl7pPr marL="1948221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7pPr>
    <a:lvl8pPr marL="2272924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8pPr>
    <a:lvl9pPr marL="2597628" algn="l" defTabSz="324703" rtl="0" eaLnBrk="1" latinLnBrk="0" hangingPunct="1">
      <a:defRPr sz="85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2"/>
          <p:cNvSpPr/>
          <p:nvPr userDrawn="1"/>
        </p:nvSpPr>
        <p:spPr>
          <a:xfrm>
            <a:off x="0" y="6375797"/>
            <a:ext cx="9144000" cy="482203"/>
          </a:xfrm>
          <a:custGeom>
            <a:avLst/>
            <a:gdLst/>
            <a:ahLst/>
            <a:cxnLst/>
            <a:rect l="l" t="t" r="r" b="b"/>
            <a:pathLst>
              <a:path w="13004800" h="6896100">
                <a:moveTo>
                  <a:pt x="0" y="6896100"/>
                </a:moveTo>
                <a:lnTo>
                  <a:pt x="13004800" y="6896100"/>
                </a:lnTo>
                <a:lnTo>
                  <a:pt x="13004800" y="0"/>
                </a:lnTo>
                <a:lnTo>
                  <a:pt x="0" y="0"/>
                </a:lnTo>
                <a:lnTo>
                  <a:pt x="0" y="6896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sz="878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1732359" y="6502956"/>
            <a:ext cx="6054328" cy="19431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03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 dirty="0"/>
              <a:t>Einführung in das Schreiben rechtshistorischer Arbeiten</a:t>
            </a:r>
          </a:p>
        </p:txBody>
      </p:sp>
      <p:sp>
        <p:nvSpPr>
          <p:cNvPr id="9" name="Holder 5"/>
          <p:cNvSpPr>
            <a:spLocks noGrp="1"/>
          </p:cNvSpPr>
          <p:nvPr>
            <p:ph type="dt" sz="half" idx="2"/>
          </p:nvPr>
        </p:nvSpPr>
        <p:spPr>
          <a:xfrm>
            <a:off x="218599" y="6500812"/>
            <a:ext cx="1031558" cy="19645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04.08.2022</a:t>
            </a:r>
            <a:endParaRPr lang="en-US" dirty="0"/>
          </a:p>
        </p:txBody>
      </p:sp>
      <p:sp>
        <p:nvSpPr>
          <p:cNvPr id="10" name="Holder 6"/>
          <p:cNvSpPr>
            <a:spLocks noGrp="1"/>
          </p:cNvSpPr>
          <p:nvPr>
            <p:ph type="sldNum" sz="quarter" idx="10"/>
          </p:nvPr>
        </p:nvSpPr>
        <p:spPr>
          <a:xfrm>
            <a:off x="8322470" y="6526032"/>
            <a:ext cx="602933" cy="17123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636683" y="3268266"/>
            <a:ext cx="7623279" cy="649216"/>
          </a:xfrm>
        </p:spPr>
        <p:txBody>
          <a:bodyPr vert="horz"/>
          <a:lstStyle>
            <a:lvl1pPr>
              <a:defRPr sz="4122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74" name="Holder 3"/>
          <p:cNvSpPr>
            <a:spLocks noGrp="1"/>
          </p:cNvSpPr>
          <p:nvPr>
            <p:ph type="body" idx="1"/>
          </p:nvPr>
        </p:nvSpPr>
        <p:spPr>
          <a:xfrm>
            <a:off x="660797" y="2946797"/>
            <a:ext cx="5786438" cy="259687"/>
          </a:xfrm>
        </p:spPr>
        <p:txBody>
          <a:bodyPr lIns="0" tIns="0" rIns="0" bIns="0"/>
          <a:lstStyle>
            <a:lvl1pPr>
              <a:defRPr sz="1648" b="0" i="0" cap="small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1" name="Untertitel 1"/>
          <p:cNvSpPr>
            <a:spLocks noGrp="1"/>
          </p:cNvSpPr>
          <p:nvPr>
            <p:ph type="subTitle" idx="4"/>
          </p:nvPr>
        </p:nvSpPr>
        <p:spPr>
          <a:xfrm>
            <a:off x="660797" y="4071939"/>
            <a:ext cx="6400800" cy="276999"/>
          </a:xfrm>
        </p:spPr>
        <p:txBody>
          <a:bodyPr/>
          <a:lstStyle>
            <a:lvl1pPr>
              <a:defRPr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2"/>
          <p:cNvSpPr/>
          <p:nvPr userDrawn="1"/>
        </p:nvSpPr>
        <p:spPr>
          <a:xfrm>
            <a:off x="0" y="6375797"/>
            <a:ext cx="9144000" cy="482203"/>
          </a:xfrm>
          <a:custGeom>
            <a:avLst/>
            <a:gdLst/>
            <a:ahLst/>
            <a:cxnLst/>
            <a:rect l="l" t="t" r="r" b="b"/>
            <a:pathLst>
              <a:path w="13004800" h="6896100">
                <a:moveTo>
                  <a:pt x="0" y="6896100"/>
                </a:moveTo>
                <a:lnTo>
                  <a:pt x="13004800" y="6896100"/>
                </a:lnTo>
                <a:lnTo>
                  <a:pt x="13004800" y="0"/>
                </a:lnTo>
                <a:lnTo>
                  <a:pt x="0" y="0"/>
                </a:lnTo>
                <a:lnTo>
                  <a:pt x="0" y="6896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sz="878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476092"/>
          </a:xfrm>
        </p:spPr>
        <p:txBody>
          <a:bodyPr lIns="0" tIns="0" rIns="0" bIns="0"/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6711" y="2102866"/>
            <a:ext cx="5786438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1732359" y="6502956"/>
            <a:ext cx="6054328" cy="19431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03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/>
              <a:t>Einführung in das Schreiben rechtshistorischer Arbeiten</a:t>
            </a:r>
            <a:endParaRPr lang="de-DE" dirty="0"/>
          </a:p>
        </p:txBody>
      </p:sp>
      <p:sp>
        <p:nvSpPr>
          <p:cNvPr id="9" name="Holder 5"/>
          <p:cNvSpPr>
            <a:spLocks noGrp="1"/>
          </p:cNvSpPr>
          <p:nvPr>
            <p:ph type="dt" sz="half" idx="2"/>
          </p:nvPr>
        </p:nvSpPr>
        <p:spPr>
          <a:xfrm>
            <a:off x="218599" y="6500812"/>
            <a:ext cx="1031558" cy="19645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04.08.2022</a:t>
            </a:r>
            <a:endParaRPr lang="en-US" dirty="0"/>
          </a:p>
        </p:txBody>
      </p:sp>
      <p:sp>
        <p:nvSpPr>
          <p:cNvPr id="10" name="Holder 6"/>
          <p:cNvSpPr>
            <a:spLocks noGrp="1"/>
          </p:cNvSpPr>
          <p:nvPr>
            <p:ph type="sldNum" sz="quarter" idx="4"/>
          </p:nvPr>
        </p:nvSpPr>
        <p:spPr>
          <a:xfrm>
            <a:off x="8322470" y="6526032"/>
            <a:ext cx="602933" cy="17123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Holder 2"/>
          <p:cNvSpPr txBox="1">
            <a:spLocks/>
          </p:cNvSpPr>
          <p:nvPr userDrawn="1"/>
        </p:nvSpPr>
        <p:spPr>
          <a:xfrm>
            <a:off x="681332" y="1302514"/>
            <a:ext cx="7623279" cy="4651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17375E"/>
                </a:solidFill>
                <a:latin typeface="+mj-lt"/>
                <a:ea typeface="+mj-ea"/>
                <a:cs typeface="DINPro"/>
              </a:defRPr>
            </a:lvl1pPr>
          </a:lstStyle>
          <a:p>
            <a:pPr defTabSz="628064"/>
            <a:endParaRPr lang="de-DE" sz="3023" kern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bject 2"/>
          <p:cNvSpPr/>
          <p:nvPr userDrawn="1"/>
        </p:nvSpPr>
        <p:spPr>
          <a:xfrm>
            <a:off x="0" y="6411516"/>
            <a:ext cx="9144000" cy="482203"/>
          </a:xfrm>
          <a:custGeom>
            <a:avLst/>
            <a:gdLst/>
            <a:ahLst/>
            <a:cxnLst/>
            <a:rect l="l" t="t" r="r" b="b"/>
            <a:pathLst>
              <a:path w="13004800" h="6896100">
                <a:moveTo>
                  <a:pt x="0" y="6896100"/>
                </a:moveTo>
                <a:lnTo>
                  <a:pt x="13004800" y="6896100"/>
                </a:lnTo>
                <a:lnTo>
                  <a:pt x="13004800" y="0"/>
                </a:lnTo>
                <a:lnTo>
                  <a:pt x="0" y="0"/>
                </a:lnTo>
                <a:lnTo>
                  <a:pt x="0" y="6896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sz="878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9660" y="2105961"/>
            <a:ext cx="5811749" cy="307777"/>
          </a:xfrm>
        </p:spPr>
        <p:txBody>
          <a:bodyPr lIns="0" tIns="0" rIns="0" bIns="0"/>
          <a:lstStyle>
            <a:lvl1pPr marL="235524" indent="-235524">
              <a:spcBef>
                <a:spcPts val="412"/>
              </a:spcBef>
              <a:spcAft>
                <a:spcPts val="412"/>
              </a:spcAft>
              <a:buClr>
                <a:schemeClr val="tx2"/>
              </a:buClr>
              <a:buSzPct val="104000"/>
              <a:buFont typeface="Wingdings" panose="05000000000000000000" pitchFamily="2" charset="2"/>
              <a:buChar char="Ø"/>
              <a:defRPr sz="2000" b="0" i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1732359" y="6502956"/>
            <a:ext cx="6054328" cy="19431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031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Einführung in das Schreiben rechtshistorischer Arbeiten</a:t>
            </a:r>
          </a:p>
        </p:txBody>
      </p:sp>
      <p:sp>
        <p:nvSpPr>
          <p:cNvPr id="9" name="Holder 5"/>
          <p:cNvSpPr>
            <a:spLocks noGrp="1"/>
          </p:cNvSpPr>
          <p:nvPr>
            <p:ph type="dt" sz="half" idx="2"/>
          </p:nvPr>
        </p:nvSpPr>
        <p:spPr>
          <a:xfrm>
            <a:off x="218599" y="6500812"/>
            <a:ext cx="1031558" cy="19645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3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04.08.2022</a:t>
            </a:r>
            <a:endParaRPr lang="en-US" dirty="0"/>
          </a:p>
        </p:txBody>
      </p:sp>
      <p:sp>
        <p:nvSpPr>
          <p:cNvPr id="10" name="Holder 6"/>
          <p:cNvSpPr>
            <a:spLocks noGrp="1"/>
          </p:cNvSpPr>
          <p:nvPr>
            <p:ph type="sldNum" sz="quarter" idx="4"/>
          </p:nvPr>
        </p:nvSpPr>
        <p:spPr>
          <a:xfrm>
            <a:off x="8322470" y="6526032"/>
            <a:ext cx="602933" cy="17123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Holder 2"/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476092"/>
          </a:xfrm>
        </p:spPr>
        <p:txBody>
          <a:bodyPr lIns="0" tIns="0" rIns="0" bIns="0"/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/>
          <p:cNvSpPr>
            <a:spLocks noGrp="1"/>
          </p:cNvSpPr>
          <p:nvPr>
            <p:ph type="pic" sz="quarter" idx="11"/>
          </p:nvPr>
        </p:nvSpPr>
        <p:spPr>
          <a:xfrm>
            <a:off x="1" y="964404"/>
            <a:ext cx="9144000" cy="276999"/>
          </a:xfrm>
        </p:spPr>
        <p:txBody>
          <a:bodyPr vert="horz"/>
          <a:lstStyle/>
          <a:p>
            <a:endParaRPr lang="de-DE"/>
          </a:p>
        </p:txBody>
      </p:sp>
      <p:sp>
        <p:nvSpPr>
          <p:cNvPr id="5" name="Holder 4"/>
          <p:cNvSpPr>
            <a:spLocks noGrp="1"/>
          </p:cNvSpPr>
          <p:nvPr>
            <p:ph type="ftr" sz="quarter" idx="3"/>
          </p:nvPr>
        </p:nvSpPr>
        <p:spPr>
          <a:xfrm>
            <a:off x="1732359" y="6502956"/>
            <a:ext cx="6054328" cy="19431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031">
                <a:solidFill>
                  <a:srgbClr val="17375E"/>
                </a:solidFill>
              </a:defRPr>
            </a:lvl1pPr>
          </a:lstStyle>
          <a:p>
            <a:r>
              <a:rPr lang="de-DE"/>
              <a:t>Einführung in das Schreiben rechtshistorischer Arbeiten</a:t>
            </a:r>
            <a:endParaRPr lang="de-DE" dirty="0"/>
          </a:p>
        </p:txBody>
      </p:sp>
      <p:sp>
        <p:nvSpPr>
          <p:cNvPr id="7" name="Holder 5"/>
          <p:cNvSpPr>
            <a:spLocks noGrp="1"/>
          </p:cNvSpPr>
          <p:nvPr>
            <p:ph type="dt" sz="half" idx="2"/>
          </p:nvPr>
        </p:nvSpPr>
        <p:spPr>
          <a:xfrm>
            <a:off x="218599" y="6500812"/>
            <a:ext cx="1031558" cy="19645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04.08.2022</a:t>
            </a:r>
            <a:endParaRPr lang="en-US" dirty="0"/>
          </a:p>
        </p:txBody>
      </p:sp>
      <p:sp>
        <p:nvSpPr>
          <p:cNvPr id="8" name="Holder 6"/>
          <p:cNvSpPr>
            <a:spLocks noGrp="1"/>
          </p:cNvSpPr>
          <p:nvPr>
            <p:ph type="sldNum" sz="quarter" idx="4"/>
          </p:nvPr>
        </p:nvSpPr>
        <p:spPr>
          <a:xfrm>
            <a:off x="8322470" y="6526032"/>
            <a:ext cx="602933" cy="17123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85" y="12349"/>
            <a:ext cx="9135429" cy="68333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0362" y="1318348"/>
            <a:ext cx="7623279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DINPro"/>
                <a:cs typeface="DINPr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0558" y="2317183"/>
            <a:ext cx="45228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75756"/>
                </a:solidFill>
                <a:latin typeface="DINPro"/>
                <a:cs typeface="DINPro"/>
              </a:defRPr>
            </a:lvl1pPr>
          </a:lstStyle>
          <a:p>
            <a:endParaRPr dirty="0"/>
          </a:p>
        </p:txBody>
      </p:sp>
      <p:sp>
        <p:nvSpPr>
          <p:cNvPr id="7" name="Holder 4"/>
          <p:cNvSpPr>
            <a:spLocks noGrp="1"/>
          </p:cNvSpPr>
          <p:nvPr>
            <p:ph type="ftr" sz="quarter" idx="3"/>
          </p:nvPr>
        </p:nvSpPr>
        <p:spPr>
          <a:xfrm>
            <a:off x="1732359" y="6502956"/>
            <a:ext cx="6054328" cy="19431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031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Einführung in das Schreiben rechtshistorischer Arbeiten</a:t>
            </a:r>
          </a:p>
        </p:txBody>
      </p:sp>
      <p:sp>
        <p:nvSpPr>
          <p:cNvPr id="8" name="Holder 5"/>
          <p:cNvSpPr>
            <a:spLocks noGrp="1"/>
          </p:cNvSpPr>
          <p:nvPr>
            <p:ph type="dt" sz="half" idx="2"/>
          </p:nvPr>
        </p:nvSpPr>
        <p:spPr>
          <a:xfrm>
            <a:off x="218599" y="6500812"/>
            <a:ext cx="1031558" cy="19645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3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04.08.2022</a:t>
            </a:r>
            <a:endParaRPr lang="en-US" dirty="0"/>
          </a:p>
        </p:txBody>
      </p:sp>
      <p:sp>
        <p:nvSpPr>
          <p:cNvPr id="9" name="Holder 6"/>
          <p:cNvSpPr>
            <a:spLocks noGrp="1"/>
          </p:cNvSpPr>
          <p:nvPr>
            <p:ph type="sldNum" sz="quarter" idx="4"/>
          </p:nvPr>
        </p:nvSpPr>
        <p:spPr>
          <a:xfrm>
            <a:off x="8322470" y="6526032"/>
            <a:ext cx="602933" cy="17123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03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A76562C-DC8B-7B97-0FE5-0C5451324AE8}"/>
              </a:ext>
            </a:extLst>
          </p:cNvPr>
          <p:cNvSpPr txBox="1"/>
          <p:nvPr userDrawn="1"/>
        </p:nvSpPr>
        <p:spPr>
          <a:xfrm>
            <a:off x="4447309" y="179703"/>
            <a:ext cx="44743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b="1" i="1" dirty="0">
                <a:solidFill>
                  <a:srgbClr val="1F497D"/>
                </a:solidFill>
              </a:rPr>
              <a:t>Dr. Philipp Gisbertz-</a:t>
            </a:r>
            <a:r>
              <a:rPr lang="de-DE" sz="1400" b="1" i="1" dirty="0" err="1">
                <a:solidFill>
                  <a:srgbClr val="1F497D"/>
                </a:solidFill>
              </a:rPr>
              <a:t>Astolfi</a:t>
            </a:r>
            <a:endParaRPr lang="de-DE" sz="1400" b="1" i="1" dirty="0">
              <a:solidFill>
                <a:srgbClr val="1F497D"/>
              </a:solidFill>
            </a:endParaRPr>
          </a:p>
          <a:p>
            <a:pPr algn="r"/>
            <a:r>
              <a:rPr lang="de-DE" sz="1200" i="1" dirty="0">
                <a:solidFill>
                  <a:srgbClr val="1F497D"/>
                </a:solidFill>
              </a:rPr>
              <a:t>Lehrstuhl für Rechts- und Sozialphilosophie</a:t>
            </a:r>
          </a:p>
          <a:p>
            <a:pPr algn="r"/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8" r:id="rId4"/>
  </p:sldLayoutIdLst>
  <p:hf sldNum="0" hdr="0" ftr="0" dt="0"/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14031">
        <a:defRPr>
          <a:latin typeface="+mn-lt"/>
          <a:ea typeface="+mn-ea"/>
          <a:cs typeface="+mn-cs"/>
        </a:defRPr>
      </a:lvl2pPr>
      <a:lvl3pPr marL="628064">
        <a:defRPr>
          <a:latin typeface="+mn-lt"/>
          <a:ea typeface="+mn-ea"/>
          <a:cs typeface="+mn-cs"/>
        </a:defRPr>
      </a:lvl3pPr>
      <a:lvl4pPr marL="942095">
        <a:defRPr>
          <a:latin typeface="+mn-lt"/>
          <a:ea typeface="+mn-ea"/>
          <a:cs typeface="+mn-cs"/>
        </a:defRPr>
      </a:lvl4pPr>
      <a:lvl5pPr marL="1256126">
        <a:defRPr>
          <a:latin typeface="+mn-lt"/>
          <a:ea typeface="+mn-ea"/>
          <a:cs typeface="+mn-cs"/>
        </a:defRPr>
      </a:lvl5pPr>
      <a:lvl6pPr marL="1570159">
        <a:defRPr>
          <a:latin typeface="+mn-lt"/>
          <a:ea typeface="+mn-ea"/>
          <a:cs typeface="+mn-cs"/>
        </a:defRPr>
      </a:lvl6pPr>
      <a:lvl7pPr marL="1884190">
        <a:defRPr>
          <a:latin typeface="+mn-lt"/>
          <a:ea typeface="+mn-ea"/>
          <a:cs typeface="+mn-cs"/>
        </a:defRPr>
      </a:lvl7pPr>
      <a:lvl8pPr marL="2198221">
        <a:defRPr>
          <a:latin typeface="+mn-lt"/>
          <a:ea typeface="+mn-ea"/>
          <a:cs typeface="+mn-cs"/>
        </a:defRPr>
      </a:lvl8pPr>
      <a:lvl9pPr marL="251225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4031">
        <a:defRPr>
          <a:latin typeface="+mn-lt"/>
          <a:ea typeface="+mn-ea"/>
          <a:cs typeface="+mn-cs"/>
        </a:defRPr>
      </a:lvl2pPr>
      <a:lvl3pPr marL="628064">
        <a:defRPr>
          <a:latin typeface="+mn-lt"/>
          <a:ea typeface="+mn-ea"/>
          <a:cs typeface="+mn-cs"/>
        </a:defRPr>
      </a:lvl3pPr>
      <a:lvl4pPr marL="942095">
        <a:defRPr>
          <a:latin typeface="+mn-lt"/>
          <a:ea typeface="+mn-ea"/>
          <a:cs typeface="+mn-cs"/>
        </a:defRPr>
      </a:lvl4pPr>
      <a:lvl5pPr marL="1256126">
        <a:defRPr>
          <a:latin typeface="+mn-lt"/>
          <a:ea typeface="+mn-ea"/>
          <a:cs typeface="+mn-cs"/>
        </a:defRPr>
      </a:lvl5pPr>
      <a:lvl6pPr marL="1570159">
        <a:defRPr>
          <a:latin typeface="+mn-lt"/>
          <a:ea typeface="+mn-ea"/>
          <a:cs typeface="+mn-cs"/>
        </a:defRPr>
      </a:lvl6pPr>
      <a:lvl7pPr marL="1884190">
        <a:defRPr>
          <a:latin typeface="+mn-lt"/>
          <a:ea typeface="+mn-ea"/>
          <a:cs typeface="+mn-cs"/>
        </a:defRPr>
      </a:lvl7pPr>
      <a:lvl8pPr marL="2198221">
        <a:defRPr>
          <a:latin typeface="+mn-lt"/>
          <a:ea typeface="+mn-ea"/>
          <a:cs typeface="+mn-cs"/>
        </a:defRPr>
      </a:lvl8pPr>
      <a:lvl9pPr marL="251225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2047" y="2204864"/>
            <a:ext cx="5475572" cy="1477328"/>
          </a:xfrm>
        </p:spPr>
        <p:txBody>
          <a:bodyPr/>
          <a:lstStyle/>
          <a:p>
            <a:r>
              <a:rPr lang="de-DE" sz="2800" b="1" dirty="0"/>
              <a:t>Schwerpunktbereich 1</a:t>
            </a:r>
            <a:br>
              <a:rPr lang="de-DE" sz="2800" b="1" dirty="0"/>
            </a:br>
            <a:r>
              <a:rPr lang="de-DE" sz="1200" b="1" dirty="0"/>
              <a:t> </a:t>
            </a:r>
            <a:br>
              <a:rPr lang="de-DE" sz="2800" b="1" dirty="0"/>
            </a:br>
            <a:r>
              <a:rPr lang="de-DE" sz="2800" b="1" dirty="0"/>
              <a:t>Historische und philosophische Grundlagen des Rechts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4"/>
          </p:nvPr>
        </p:nvSpPr>
        <p:spPr>
          <a:xfrm>
            <a:off x="394055" y="4293096"/>
            <a:ext cx="3817905" cy="1785104"/>
          </a:xfrm>
        </p:spPr>
        <p:txBody>
          <a:bodyPr/>
          <a:lstStyle/>
          <a:p>
            <a:r>
              <a:rPr lang="de-DE" sz="2000" b="1" i="1" dirty="0">
                <a:solidFill>
                  <a:srgbClr val="1F497D"/>
                </a:solidFill>
              </a:rPr>
              <a:t>Dr. Philipp Gisbertz-</a:t>
            </a:r>
            <a:r>
              <a:rPr lang="de-DE" sz="2000" b="1" i="1" dirty="0" err="1">
                <a:solidFill>
                  <a:srgbClr val="1F497D"/>
                </a:solidFill>
              </a:rPr>
              <a:t>Astolfi</a:t>
            </a:r>
            <a:endParaRPr lang="de-DE" sz="2000" b="1" i="1" dirty="0">
              <a:solidFill>
                <a:srgbClr val="1F497D"/>
              </a:solidFill>
            </a:endParaRPr>
          </a:p>
          <a:p>
            <a:endParaRPr lang="de-DE" sz="2000" b="1" i="1" dirty="0">
              <a:solidFill>
                <a:srgbClr val="1F497D"/>
              </a:solidFill>
            </a:endParaRPr>
          </a:p>
          <a:p>
            <a:r>
              <a:rPr lang="de-DE" i="1" dirty="0">
                <a:solidFill>
                  <a:srgbClr val="1F497D"/>
                </a:solidFill>
              </a:rPr>
              <a:t>Lehrstuhl für Rechts- und Sozialphilosophie</a:t>
            </a:r>
          </a:p>
          <a:p>
            <a:endParaRPr lang="de-DE" sz="2000" b="1" i="1" dirty="0">
              <a:solidFill>
                <a:srgbClr val="1F497D"/>
              </a:solidFill>
            </a:endParaRPr>
          </a:p>
          <a:p>
            <a:endParaRPr lang="de-DE" sz="2000" b="1" i="1" dirty="0">
              <a:solidFill>
                <a:srgbClr val="1F497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C4DD90-AC66-4D86-A939-0DE0CADD75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" t="5421" r="4322" b="6598"/>
          <a:stretch/>
        </p:blipFill>
        <p:spPr>
          <a:xfrm rot="5400000">
            <a:off x="5544108" y="2734474"/>
            <a:ext cx="3960440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28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C85D8A-44F4-465C-837B-BB724063C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12" y="1265869"/>
            <a:ext cx="8843468" cy="615553"/>
          </a:xfrm>
        </p:spPr>
        <p:txBody>
          <a:bodyPr/>
          <a:lstStyle/>
          <a:p>
            <a:r>
              <a:rPr lang="de-DE" sz="2000" b="1" dirty="0"/>
              <a:t>Schwerpunkt 1: Historische und philosophische Grundlagen des Rechts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08A7911-1C7D-4326-BE5F-E19A01E09087}"/>
              </a:ext>
            </a:extLst>
          </p:cNvPr>
          <p:cNvSpPr txBox="1"/>
          <p:nvPr/>
        </p:nvSpPr>
        <p:spPr>
          <a:xfrm>
            <a:off x="121020" y="2924944"/>
            <a:ext cx="30889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Deutsche Rechtsgeschichte I   Rechtsgeschichte des Mittelalters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Deutsche Rechtsgeschichte II      Neuere Rechtsgeschichte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Römische Rechtsgeschichte I          Antike Rechtsgeschichte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Römische Rechtsgeschichte II Rezeptionsgeschichte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Privatrechtsgeschichte der Neuzeit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Juristische Zeitgeschichte (Kolloquium)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Fälle und Fallgeschichten (Kolloquium)</a:t>
            </a:r>
          </a:p>
          <a:p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12CF080-5062-4F53-B21A-7D2394279ACF}"/>
              </a:ext>
            </a:extLst>
          </p:cNvPr>
          <p:cNvSpPr txBox="1"/>
          <p:nvPr/>
        </p:nvSpPr>
        <p:spPr>
          <a:xfrm>
            <a:off x="3269361" y="2924944"/>
            <a:ext cx="283500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Rechts- und Sozialphilosophie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Geschichte der Rechts-philosophie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Methoden des Rechts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Kolloquium zur Rechts- und Sozialphilosophie</a:t>
            </a:r>
          </a:p>
          <a:p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8B7CC50-8DCB-4D18-8E4A-E858C31C2E54}"/>
              </a:ext>
            </a:extLst>
          </p:cNvPr>
          <p:cNvSpPr txBox="1"/>
          <p:nvPr/>
        </p:nvSpPr>
        <p:spPr>
          <a:xfrm>
            <a:off x="6247738" y="2924944"/>
            <a:ext cx="30165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Allgemeine Staatslehre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Verfassungsgeschichte der Neuzeit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Kirchenrecht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Kirchliche Rechtsgeschichte 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Deutsches Staatskirchenrecht  und europäisches Religionsrecht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Comparative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Constitutional Law</a:t>
            </a:r>
          </a:p>
          <a:p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F09C6D85-A19C-4B7F-9E3F-B3E942F44C08}"/>
              </a:ext>
            </a:extLst>
          </p:cNvPr>
          <p:cNvSpPr txBox="1">
            <a:spLocks/>
          </p:cNvSpPr>
          <p:nvPr/>
        </p:nvSpPr>
        <p:spPr>
          <a:xfrm>
            <a:off x="281554" y="2259321"/>
            <a:ext cx="305821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Historische Grundlagen </a:t>
            </a:r>
          </a:p>
          <a:p>
            <a:pPr algn="ctr" defTabSz="914400"/>
            <a:r>
              <a:rPr lang="de-DE" sz="1400" b="1" kern="0" dirty="0"/>
              <a:t>des Rechts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122E30A2-ADDD-4A54-935A-74E7DFB90A83}"/>
              </a:ext>
            </a:extLst>
          </p:cNvPr>
          <p:cNvSpPr txBox="1">
            <a:spLocks/>
          </p:cNvSpPr>
          <p:nvPr/>
        </p:nvSpPr>
        <p:spPr>
          <a:xfrm>
            <a:off x="3525862" y="2259322"/>
            <a:ext cx="232200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Philosophische </a:t>
            </a:r>
          </a:p>
          <a:p>
            <a:pPr algn="ctr" defTabSz="914400"/>
            <a:r>
              <a:rPr lang="de-DE" sz="1400" b="1" kern="0" dirty="0"/>
              <a:t>Grundlagen des Rechts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289D1AB-6232-415F-A842-055BEB976D7A}"/>
              </a:ext>
            </a:extLst>
          </p:cNvPr>
          <p:cNvSpPr txBox="1">
            <a:spLocks/>
          </p:cNvSpPr>
          <p:nvPr/>
        </p:nvSpPr>
        <p:spPr>
          <a:xfrm>
            <a:off x="6444207" y="2151598"/>
            <a:ext cx="248119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Historische und rechtliche </a:t>
            </a:r>
          </a:p>
          <a:p>
            <a:pPr algn="ctr" defTabSz="914400"/>
            <a:r>
              <a:rPr lang="de-DE" sz="1400" b="1" kern="0" dirty="0"/>
              <a:t>Grundlagen von Staat, Kirche und Verfassung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6C4CAEF-2090-37D4-A3B6-EE9349169060}"/>
              </a:ext>
            </a:extLst>
          </p:cNvPr>
          <p:cNvSpPr txBox="1"/>
          <p:nvPr/>
        </p:nvSpPr>
        <p:spPr>
          <a:xfrm>
            <a:off x="434975" y="1705512"/>
            <a:ext cx="84380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Alle Lehrveranstaltungen werden i.d.R. einmal pro Jahr angeboten; es müssen mind. fünf Veranstaltungen belegt werden.</a:t>
            </a:r>
          </a:p>
        </p:txBody>
      </p:sp>
    </p:spTree>
    <p:extLst>
      <p:ext uri="{BB962C8B-B14F-4D97-AF65-F5344CB8AC3E}">
        <p14:creationId xmlns:p14="http://schemas.microsoft.com/office/powerpoint/2010/main" val="158834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">
            <a:extLst>
              <a:ext uri="{FF2B5EF4-FFF2-40B4-BE49-F238E27FC236}">
                <a16:creationId xmlns:a16="http://schemas.microsoft.com/office/drawing/2014/main" id="{025C0A4A-663C-443E-8560-64DDD4212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046" y="1106212"/>
            <a:ext cx="3315906" cy="369332"/>
          </a:xfrm>
        </p:spPr>
        <p:txBody>
          <a:bodyPr/>
          <a:lstStyle/>
          <a:p>
            <a:r>
              <a:rPr lang="de-DE" sz="2400" b="1" dirty="0"/>
              <a:t>Beispiele für Seminare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58E65D8-64C6-49D4-BF73-13D476639347}"/>
              </a:ext>
            </a:extLst>
          </p:cNvPr>
          <p:cNvSpPr txBox="1"/>
          <p:nvPr/>
        </p:nvSpPr>
        <p:spPr>
          <a:xfrm>
            <a:off x="98415" y="2289451"/>
            <a:ext cx="30889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Berühmte Prozesse der röm. Antike</a:t>
            </a:r>
          </a:p>
          <a:p>
            <a:pPr marL="266700" indent="-26670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Juristenkarrieren – Karrierejuristen: Laufbahnen dt. Juristen zwischen Machtergreifung und Mauerfall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Recht und Literatur vom Mittelalter bis zur Zeitgeschichte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Kinder und Kindheit in der Geschichte des Rechts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Deutscher Kolonialismus im Spiegel des Rechts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Ausgrenzende Ideologien im Recht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Karrierewege von Juristinnen im deutsch-deutschen Vergleich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Der Umgang mit dem NS-(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)Recht nach 1945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DC2347F-13F3-4467-B860-DB5C2C493CB2}"/>
              </a:ext>
            </a:extLst>
          </p:cNvPr>
          <p:cNvSpPr txBox="1"/>
          <p:nvPr/>
        </p:nvSpPr>
        <p:spPr>
          <a:xfrm>
            <a:off x="3146930" y="2289451"/>
            <a:ext cx="29593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Aristoteles - Nikomachische Ethik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Politische Gleichheit – zur neueren Debatte über den Egalitarismus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Leben und Sterben in Würde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Kritik des Eigentums, Lob des Eigentums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Einzelne Dialoge Platons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John R. Searle, Wie wir die soziale Welt machen. Die Struktur der menschlichen Zivilisation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Montesquieu, Vom Geist der Gesetze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Moral- und Rechtsphilosophie des Krieges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A3A83EF-BF30-46A5-8E60-E0C53871A27A}"/>
              </a:ext>
            </a:extLst>
          </p:cNvPr>
          <p:cNvSpPr txBox="1"/>
          <p:nvPr/>
        </p:nvSpPr>
        <p:spPr>
          <a:xfrm>
            <a:off x="6106265" y="2314005"/>
            <a:ext cx="28172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Demokratie in Europa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Möglichkeiten und Grenzen gerichtlicher Konfliktbewältigung in internationalen Krisensituationen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Europäische Integrations-geschichte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Die offene Staatlichkeit des Grundgesetzes: Deutschland und die EU in der Welt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Menschenrechte in Theorie und Praxis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Religionsverfassungstheorien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Entmachtung von Verfassungsgerichten und internationalen Gerichten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C33CB418-1BBE-43BD-B22A-68B415A100F5}"/>
              </a:ext>
            </a:extLst>
          </p:cNvPr>
          <p:cNvSpPr txBox="1">
            <a:spLocks/>
          </p:cNvSpPr>
          <p:nvPr/>
        </p:nvSpPr>
        <p:spPr>
          <a:xfrm>
            <a:off x="210065" y="1742774"/>
            <a:ext cx="280926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Historische Grundlagen </a:t>
            </a:r>
          </a:p>
          <a:p>
            <a:pPr algn="ctr" defTabSz="914400"/>
            <a:r>
              <a:rPr lang="de-DE" sz="1400" b="1" kern="0" dirty="0"/>
              <a:t>des Rechts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A28AD403-0C4F-4D5B-9BB9-1D9220EE1260}"/>
              </a:ext>
            </a:extLst>
          </p:cNvPr>
          <p:cNvSpPr txBox="1">
            <a:spLocks/>
          </p:cNvSpPr>
          <p:nvPr/>
        </p:nvSpPr>
        <p:spPr>
          <a:xfrm>
            <a:off x="3346911" y="1742774"/>
            <a:ext cx="245017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Philosophische </a:t>
            </a:r>
          </a:p>
          <a:p>
            <a:pPr algn="ctr" defTabSz="914400"/>
            <a:r>
              <a:rPr lang="de-DE" sz="1400" b="1" kern="0" dirty="0"/>
              <a:t>Grundlagen des Rechts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9DD7C561-3138-4AE4-A42E-50E867C9FB88}"/>
              </a:ext>
            </a:extLst>
          </p:cNvPr>
          <p:cNvSpPr txBox="1">
            <a:spLocks/>
          </p:cNvSpPr>
          <p:nvPr/>
        </p:nvSpPr>
        <p:spPr>
          <a:xfrm>
            <a:off x="6444208" y="1584797"/>
            <a:ext cx="2379931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23" b="0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914400"/>
            <a:r>
              <a:rPr lang="de-DE" sz="1400" b="1" kern="0" dirty="0"/>
              <a:t>Historische und rechtliche Grundlagen von Staat, Kirche und Verfassung</a:t>
            </a:r>
          </a:p>
        </p:txBody>
      </p:sp>
    </p:spTree>
    <p:extLst>
      <p:ext uri="{BB962C8B-B14F-4D97-AF65-F5344CB8AC3E}">
        <p14:creationId xmlns:p14="http://schemas.microsoft.com/office/powerpoint/2010/main" val="104467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1A58A-DD1B-F268-103D-9E04E7CF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369332"/>
          </a:xfrm>
        </p:spPr>
        <p:txBody>
          <a:bodyPr/>
          <a:lstStyle/>
          <a:p>
            <a:r>
              <a:rPr lang="de-DE" sz="2400" b="1" dirty="0"/>
              <a:t>Themen	</a:t>
            </a:r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1680F-CEE2-8BDA-091A-7C93B61F0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2102866"/>
            <a:ext cx="8640960" cy="33547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Römisches Recht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Rezeption des römischen Rechts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Deutsche Rechtsgeschichte</a:t>
            </a:r>
          </a:p>
          <a:p>
            <a:pPr marL="599781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v.a. auch NS- und DDR-Rechtsgeschichte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Rechtstheorie: Was ist Recht?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Rechtsethik: Was ist gerechtes Recht?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Geschichte der Rechtsphilosophie (einzelne große Theorien)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Kirchenrecht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Verfassungsgeschichte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Verfassungsvergleich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Fragen nach dem Wesen und den Grundprinzipien von Staaten</a:t>
            </a:r>
          </a:p>
        </p:txBody>
      </p:sp>
    </p:spTree>
    <p:extLst>
      <p:ext uri="{BB962C8B-B14F-4D97-AF65-F5344CB8AC3E}">
        <p14:creationId xmlns:p14="http://schemas.microsoft.com/office/powerpoint/2010/main" val="361163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1A58A-DD1B-F268-103D-9E04E7CF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369332"/>
          </a:xfrm>
        </p:spPr>
        <p:txBody>
          <a:bodyPr/>
          <a:lstStyle/>
          <a:p>
            <a:r>
              <a:rPr lang="de-DE" sz="2400" b="1" dirty="0"/>
              <a:t>Häufig gestellte Fragen zu Prüfungen</a:t>
            </a:r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1680F-CEE2-8BDA-091A-7C93B61F0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2102866"/>
            <a:ext cx="8640960" cy="387798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000" dirty="0"/>
              <a:t>Alte oder neue Schwerpunktordnung? Unterschiede</a:t>
            </a:r>
          </a:p>
          <a:p>
            <a:pPr>
              <a:spcAft>
                <a:spcPts val="600"/>
              </a:spcAft>
            </a:pPr>
            <a:endParaRPr lang="de-DE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000" dirty="0"/>
              <a:t>Wird das Seminar als Blockseminar oder wöchentlich durchgeführt?</a:t>
            </a:r>
            <a:endParaRPr lang="de-DE" sz="1400" dirty="0"/>
          </a:p>
          <a:p>
            <a:pPr>
              <a:spcAft>
                <a:spcPts val="600"/>
              </a:spcAft>
            </a:pPr>
            <a:endParaRPr lang="de-DE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000" dirty="0"/>
              <a:t>Wie laufen der Vortrag und die Diskussion ab?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/>
              <a:t>Sollte man die vorbereitende Leistung in einem Seminar des jeweiligen Schwerpunktbereichs schreiben?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sz="2000" dirty="0"/>
          </a:p>
          <a:p>
            <a:pPr>
              <a:spcBef>
                <a:spcPts val="600"/>
              </a:spcBef>
            </a:pPr>
            <a:endParaRPr lang="de-DE" sz="1400" dirty="0"/>
          </a:p>
          <a:p>
            <a:pPr>
              <a:spcBef>
                <a:spcPts val="600"/>
              </a:spcBef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8300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D8D897-2090-D46D-49F0-AAAF4A32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369332"/>
          </a:xfrm>
        </p:spPr>
        <p:txBody>
          <a:bodyPr/>
          <a:lstStyle/>
          <a:p>
            <a:r>
              <a:rPr lang="de-DE" sz="2400" b="1" dirty="0"/>
              <a:t>Häufig gestellte Fragen zu Prüfungen</a:t>
            </a:r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A55A24-1C0F-02D5-74D4-3900BB4AD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9989" y="1988840"/>
            <a:ext cx="8064896" cy="1231106"/>
          </a:xfrm>
        </p:spPr>
        <p:txBody>
          <a:bodyPr/>
          <a:lstStyle/>
          <a:p>
            <a:r>
              <a:rPr lang="de-DE" sz="2000" dirty="0"/>
              <a:t>Welche Inhalte hat die mündliche Prüfung, wie lang ist die mündliche Prüfung und wie läuft sie ab?</a:t>
            </a:r>
          </a:p>
          <a:p>
            <a:endParaRPr lang="de-DE" sz="2000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00911B-10BD-1E9F-2A24-B438B5287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62" y="2708920"/>
            <a:ext cx="763054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44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CE743-FE4E-49EF-9538-321209E3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99" y="1184219"/>
            <a:ext cx="8817897" cy="738664"/>
          </a:xfrm>
        </p:spPr>
        <p:txBody>
          <a:bodyPr/>
          <a:lstStyle/>
          <a:p>
            <a:pPr algn="ctr"/>
            <a:r>
              <a:rPr lang="de-DE" sz="2400" b="1" dirty="0"/>
              <a:t>Nach welchen Kriterien sollte der SPB ausgewählt werden? 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FA09AF-B828-4C7F-9220-A4181DBA4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8208912" cy="369331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Persönliches Interesse an den Themen des Schwerpunktbereichs </a:t>
            </a:r>
          </a:p>
          <a:p>
            <a:endParaRPr lang="de-DE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Ggf. Vorbereitung auf ein späteres Berufsfeld </a:t>
            </a:r>
          </a:p>
          <a:p>
            <a:endParaRPr lang="de-DE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Rahmenbedingungen im Schwerpunktbereich: Qualität der Betreuung durch Lehrende, Umfang und Vielfalt des Angebots an Lehrveranstaltungen</a:t>
            </a:r>
          </a:p>
          <a:p>
            <a:endParaRPr lang="de-DE" sz="2400" dirty="0"/>
          </a:p>
          <a:p>
            <a:r>
              <a:rPr lang="de-DE" sz="1800" b="1" dirty="0"/>
              <a:t>Daten zum Schwerpunktbereich 1 in Göttingen </a:t>
            </a:r>
            <a:r>
              <a:rPr lang="de-DE" sz="1800" dirty="0"/>
              <a:t>(2020/2021): </a:t>
            </a:r>
          </a:p>
          <a:p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Anzahl der Studierenden im SPB 1 (nach Abschluss): Mittelfeld (Platz 5 von   9 Schwerpunktbereichen)</a:t>
            </a:r>
          </a:p>
          <a:p>
            <a:endParaRPr lang="de-DE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Noten im SPB 1 im Durchschnitt: 11,93 (Platz 1 von 9 Schwerpunktbereichen) 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480142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CE743-FE4E-49EF-9538-321209E3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84219"/>
            <a:ext cx="8568952" cy="369332"/>
          </a:xfrm>
        </p:spPr>
        <p:txBody>
          <a:bodyPr/>
          <a:lstStyle/>
          <a:p>
            <a:pPr algn="ctr"/>
            <a:r>
              <a:rPr lang="de-DE" sz="2400" b="1" dirty="0"/>
              <a:t>Vorteile des Schwerpunktbereiches 1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FA09AF-B828-4C7F-9220-A4181DBA4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544" y="1836807"/>
            <a:ext cx="8280919" cy="5093702"/>
          </a:xfrm>
        </p:spPr>
        <p:txBody>
          <a:bodyPr/>
          <a:lstStyle/>
          <a:p>
            <a:r>
              <a:rPr lang="de-DE" b="1" dirty="0"/>
              <a:t>Welche Vorteile bietet der SPB 1?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Häufig kleinere Gruppen in den Vorlesungen und persönlicher Kontakt zu den Lehrenden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Großes Angebot an Lehrveranstaltungen (ca. 18 Veranstaltungen im Jahr)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Breite Themenfelder von antiker Philosophie bis zur juristischen Zeitgeschichte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Gute Betreuung (z.B. Einführung in das Schreiben rechtshistorischer Arbeiten)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Vermittlung eines wissenschaftlich vertieften Verständnisses vom Recht und dessen kritischer Reflexion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/>
              <a:t>Interdisziplinarität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dirty="0"/>
          </a:p>
          <a:p>
            <a:endParaRPr lang="de-DE" sz="1800" b="1" dirty="0"/>
          </a:p>
          <a:p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211481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B76F2-61D6-86FE-031B-79FC796C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369332"/>
          </a:xfrm>
        </p:spPr>
        <p:txBody>
          <a:bodyPr/>
          <a:lstStyle/>
          <a:p>
            <a:r>
              <a:rPr lang="de-DE" sz="2400" b="1" dirty="0"/>
              <a:t>Erwartungen im Schwerpunktbereich 1</a:t>
            </a:r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984470-AD34-A1B8-A9BA-29D3C51EE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798" y="2102866"/>
            <a:ext cx="7623279" cy="3847207"/>
          </a:xfrm>
        </p:spPr>
        <p:txBody>
          <a:bodyPr/>
          <a:lstStyle/>
          <a:p>
            <a:r>
              <a:rPr lang="de-DE" sz="2000" b="1" dirty="0"/>
              <a:t>Was wird erwartet?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dirty="0"/>
              <a:t>Interesse an rechtshistorischen, -philosophischen und/oder -theoretischen Fragestellungen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dirty="0"/>
              <a:t>Bereitschaft zur Einarbeitung in neue Themen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dirty="0"/>
              <a:t>Bereitschaft zur Quellenarbeit (kritische Auseinandersetzung mit und Kontextualisierung von historischen Quellen)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 Wille, selbstständig Gedanken zu entwickeln über die bloße Wissensreproduktion hinaus</a:t>
            </a:r>
            <a:endParaRPr lang="de-DE" sz="20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5941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CE743-FE4E-49EF-9538-321209E3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84218"/>
            <a:ext cx="8496944" cy="369332"/>
          </a:xfrm>
        </p:spPr>
        <p:txBody>
          <a:bodyPr/>
          <a:lstStyle/>
          <a:p>
            <a:r>
              <a:rPr lang="de-DE" sz="2400" b="1" dirty="0"/>
              <a:t>Zum Zeitpunkt des Schwerpunktstudiums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FA09AF-B828-4C7F-9220-A4181DBA4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530" y="1791831"/>
            <a:ext cx="8601873" cy="418576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Sollte man den Schwerpunktbereich vor oder nach dem staatlichen Teil belegen?</a:t>
            </a:r>
          </a:p>
          <a:p>
            <a:pPr lvl="1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 der Staatlichen Prüfung: 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dem staatlichen Teil ist das Studium „tatsächlich und endgültig“ geschafft, wenn der Schwerpunkt zuvor absolviert wurde.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Bevor sich dem besonders herausfordernden staatlichen Teil gestellt wird, kann sich noch einmal spannenden Themen gewidmet werden, woraus man ggf. Motivation für den folgenden Studienabschnitt gesammelt wird.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 versteht mehr von seinem Fach vor den Staatsprüfungen.</a:t>
            </a:r>
          </a:p>
          <a:p>
            <a:pPr lvl="2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der staatlichen Prüfung: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Schwerpunkt kann ohne Zukunftssorgen abgelegt werden, man hat die größte Herausforderung bereits gemeistert.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im Rahmen des Schwerpunktes vermittelte Wissen ist nicht unbedingt Stoff der staatlichen Prüfung.</a:t>
            </a:r>
          </a:p>
          <a:p>
            <a:pPr marL="913814" lvl="2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Auszeit vom dogmatischen Lernen vor dem Referendariat.</a:t>
            </a:r>
          </a:p>
          <a:p>
            <a:endParaRPr lang="de-DE" sz="12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96527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DD69B-40AE-09B3-6441-EB6751F3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98" y="1318347"/>
            <a:ext cx="7623279" cy="369332"/>
          </a:xfrm>
        </p:spPr>
        <p:txBody>
          <a:bodyPr/>
          <a:lstStyle/>
          <a:p>
            <a:r>
              <a:rPr lang="de-DE" sz="2400" dirty="0"/>
              <a:t>Weiterführende Quellen zur neuen SPB-Ordnung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744367-F38B-7691-D0C2-A09395D2C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2204864"/>
            <a:ext cx="8601875" cy="984885"/>
          </a:xfrm>
        </p:spPr>
        <p:txBody>
          <a:bodyPr/>
          <a:lstStyle/>
          <a:p>
            <a:r>
              <a:rPr lang="de-DE" sz="1600" dirty="0">
                <a:solidFill>
                  <a:schemeClr val="tx2"/>
                </a:solidFill>
              </a:rPr>
              <a:t>Flyer zum SPB 1 (veraltet):</a:t>
            </a:r>
          </a:p>
          <a:p>
            <a:r>
              <a:rPr lang="de-DE" sz="1600" dirty="0"/>
              <a:t>https://www.uni-goettingen.de/de/document/download/2a6778dc3c88dd0ca9757ec64589c959.pdf/Grundlagenf%C3%A4cher%20im%20SPB%201.pdf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32F0030-4E5A-D40D-B67A-86086958566E}"/>
              </a:ext>
            </a:extLst>
          </p:cNvPr>
          <p:cNvSpPr txBox="1"/>
          <p:nvPr/>
        </p:nvSpPr>
        <p:spPr>
          <a:xfrm>
            <a:off x="251520" y="3381629"/>
            <a:ext cx="7642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Präsentationen des Prüfungsamtes:</a:t>
            </a:r>
          </a:p>
          <a:p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https://www.uni-goettingen.de/de/document/download/37a41895822a7149422fb822a985fa2c.pdf/Anmeldeinfo%20SP%20Neu.pdf</a:t>
            </a:r>
          </a:p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https://www.uni-goettingen.de/de/document/download/b9a93c43eb40610eee433d1a734b8461.pdf/SP%20Reform%202024.pdf</a:t>
            </a: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 zur Anmeldung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https://www.uni-goettingen.de/de/document/download/37a41895822a7149422fb822a985fa2c.pdf/Anmeldeinfo%20SP%20Neu.pdf</a:t>
            </a:r>
          </a:p>
        </p:txBody>
      </p:sp>
    </p:spTree>
    <p:extLst>
      <p:ext uri="{BB962C8B-B14F-4D97-AF65-F5344CB8AC3E}">
        <p14:creationId xmlns:p14="http://schemas.microsoft.com/office/powerpoint/2010/main" val="383418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77466-5145-BD36-22F2-316DC14AE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3152001"/>
            <a:ext cx="7623279" cy="553998"/>
          </a:xfrm>
        </p:spPr>
        <p:txBody>
          <a:bodyPr/>
          <a:lstStyle/>
          <a:p>
            <a:r>
              <a:rPr lang="de-DE" sz="3600" dirty="0"/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3668878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arben Uni Göttingen">
      <a:dk1>
        <a:sysClr val="windowText" lastClr="000000"/>
      </a:dk1>
      <a:lt1>
        <a:sysClr val="window" lastClr="FFFFFF"/>
      </a:lt1>
      <a:dk2>
        <a:srgbClr val="005F9B"/>
      </a:dk2>
      <a:lt2>
        <a:srgbClr val="50A5D2"/>
      </a:lt2>
      <a:accent1>
        <a:srgbClr val="153268"/>
      </a:accent1>
      <a:accent2>
        <a:srgbClr val="3B3B3A"/>
      </a:accent2>
      <a:accent3>
        <a:srgbClr val="0096D2"/>
      </a:accent3>
      <a:accent4>
        <a:srgbClr val="EAE2D8"/>
      </a:accent4>
      <a:accent5>
        <a:srgbClr val="F6F4F0"/>
      </a:accent5>
      <a:accent6>
        <a:srgbClr val="575756"/>
      </a:accent6>
      <a:hlink>
        <a:srgbClr val="0033CC"/>
      </a:hlink>
      <a:folHlink>
        <a:srgbClr val="6600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894</Words>
  <Application>Microsoft Office PowerPoint</Application>
  <PresentationFormat>Bildschirmpräsentation (4:3)</PresentationFormat>
  <Paragraphs>129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DINPro</vt:lpstr>
      <vt:lpstr>Wingdings</vt:lpstr>
      <vt:lpstr>Office Theme</vt:lpstr>
      <vt:lpstr>Schwerpunktbereich 1   Historische und philosophische Grundlagen des Rechts</vt:lpstr>
      <vt:lpstr>Schwerpunkt 1: Historische und philosophische Grundlagen des Rechts</vt:lpstr>
      <vt:lpstr>Beispiele für Seminare</vt:lpstr>
      <vt:lpstr>Themen </vt:lpstr>
      <vt:lpstr>Häufig gestellte Fragen zu Prüfungen</vt:lpstr>
      <vt:lpstr>Häufig gestellte Fragen zu Prüfungen</vt:lpstr>
      <vt:lpstr>Nach welchen Kriterien sollte der SPB ausgewählt werden?  </vt:lpstr>
      <vt:lpstr>Vorteile des Schwerpunktbereiches 1 </vt:lpstr>
      <vt:lpstr>Erwartungen im Schwerpunktbereich 1</vt:lpstr>
      <vt:lpstr>Zum Zeitpunkt des Schwerpunktstudiums</vt:lpstr>
      <vt:lpstr>Weiterführende Quellen zur neuen SPB-Ordnung</vt:lpstr>
      <vt:lpstr>Vielen Dank für Ihre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Lange, Regina (ZVW)</dc:creator>
  <cp:lastModifiedBy>Gisbertz, Philipp</cp:lastModifiedBy>
  <cp:revision>309</cp:revision>
  <dcterms:created xsi:type="dcterms:W3CDTF">2017-01-26T06:58:26Z</dcterms:created>
  <dcterms:modified xsi:type="dcterms:W3CDTF">2024-12-10T11:48:27Z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2016-08-08T00:00:00Z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2016-08-08T00:00:00Z</vt:filetime>
  </property>
</Properties>
</file>