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sldIdLst>
    <p:sldId id="272" r:id="rId2"/>
    <p:sldId id="289" r:id="rId3"/>
    <p:sldId id="273" r:id="rId4"/>
    <p:sldId id="297" r:id="rId5"/>
    <p:sldId id="274" r:id="rId6"/>
    <p:sldId id="277" r:id="rId7"/>
    <p:sldId id="278" r:id="rId8"/>
    <p:sldId id="296" r:id="rId9"/>
    <p:sldId id="290" r:id="rId10"/>
    <p:sldId id="284" r:id="rId11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es Hummelmeier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boehme19\AppData\Local\Microsoft\Windows\INetCache\Content.Outlook\TYS1C56M\Datenabfrage%20f&#252;r%20Schwerpunktbereichsvorstellung%20SPB8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88273193836294E-2"/>
          <c:y val="4.1263700838168924E-2"/>
          <c:w val="0.94317791096378334"/>
          <c:h val="0.86915122070089401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'Tabelle 1'!$D$3</c:f>
              <c:strCache>
                <c:ptCount val="1"/>
                <c:pt idx="0">
                  <c:v>summe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'Tabelle 1'!$A$4:$A$12</c:f>
              <c:strCache>
                <c:ptCount val="9"/>
                <c:pt idx="0">
                  <c:v>SP 1</c:v>
                </c:pt>
                <c:pt idx="1">
                  <c:v>SP 2</c:v>
                </c:pt>
                <c:pt idx="2">
                  <c:v>SP 3</c:v>
                </c:pt>
                <c:pt idx="3">
                  <c:v>SP 4</c:v>
                </c:pt>
                <c:pt idx="4">
                  <c:v>SP 5</c:v>
                </c:pt>
                <c:pt idx="5">
                  <c:v>SP 6</c:v>
                </c:pt>
                <c:pt idx="6">
                  <c:v>SP 7</c:v>
                </c:pt>
                <c:pt idx="7">
                  <c:v>SP 8</c:v>
                </c:pt>
                <c:pt idx="8">
                  <c:v>SP 9</c:v>
                </c:pt>
              </c:strCache>
            </c:strRef>
          </c:cat>
          <c:val>
            <c:numRef>
              <c:f>'Tabelle 1'!$D$4:$D$12</c:f>
              <c:numCache>
                <c:formatCode>General</c:formatCode>
                <c:ptCount val="9"/>
                <c:pt idx="0">
                  <c:v>30</c:v>
                </c:pt>
                <c:pt idx="1">
                  <c:v>43</c:v>
                </c:pt>
                <c:pt idx="2">
                  <c:v>4</c:v>
                </c:pt>
                <c:pt idx="3">
                  <c:v>5</c:v>
                </c:pt>
                <c:pt idx="4">
                  <c:v>9</c:v>
                </c:pt>
                <c:pt idx="5">
                  <c:v>58</c:v>
                </c:pt>
                <c:pt idx="6">
                  <c:v>13</c:v>
                </c:pt>
                <c:pt idx="7">
                  <c:v>10</c:v>
                </c:pt>
                <c:pt idx="8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0-4D91-A483-391B93F52B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2040626735"/>
        <c:axId val="204062721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'Tabelle 1'!$B$3</c15:sqref>
                        </c15:formulaRef>
                      </c:ext>
                    </c:extLst>
                    <c:strCache>
                      <c:ptCount val="1"/>
                      <c:pt idx="0">
                        <c:v>WiSe 25/26</c:v>
                      </c:pt>
                    </c:strCache>
                  </c:strRef>
                </c:tx>
                <c:spPr>
                  <a:solidFill>
                    <a:schemeClr val="accent1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de-DE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'Tabelle 1'!$A$4:$A$12</c15:sqref>
                        </c15:formulaRef>
                      </c:ext>
                    </c:extLst>
                    <c:strCache>
                      <c:ptCount val="9"/>
                      <c:pt idx="0">
                        <c:v>SP 1</c:v>
                      </c:pt>
                      <c:pt idx="1">
                        <c:v>SP 2</c:v>
                      </c:pt>
                      <c:pt idx="2">
                        <c:v>SP 3</c:v>
                      </c:pt>
                      <c:pt idx="3">
                        <c:v>SP 4</c:v>
                      </c:pt>
                      <c:pt idx="4">
                        <c:v>SP 5</c:v>
                      </c:pt>
                      <c:pt idx="5">
                        <c:v>SP 6</c:v>
                      </c:pt>
                      <c:pt idx="6">
                        <c:v>SP 7</c:v>
                      </c:pt>
                      <c:pt idx="7">
                        <c:v>SP 8</c:v>
                      </c:pt>
                      <c:pt idx="8">
                        <c:v>SP 9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'Tabelle 1'!$B$4:$B$12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12</c:v>
                      </c:pt>
                      <c:pt idx="1">
                        <c:v>15</c:v>
                      </c:pt>
                      <c:pt idx="2">
                        <c:v>0</c:v>
                      </c:pt>
                      <c:pt idx="3">
                        <c:v>2</c:v>
                      </c:pt>
                      <c:pt idx="4">
                        <c:v>3</c:v>
                      </c:pt>
                      <c:pt idx="5">
                        <c:v>21</c:v>
                      </c:pt>
                      <c:pt idx="6">
                        <c:v>5</c:v>
                      </c:pt>
                      <c:pt idx="7">
                        <c:v>3</c:v>
                      </c:pt>
                      <c:pt idx="8">
                        <c:v>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E80-4D91-A483-391B93F52B2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'Tabelle 1'!$C$3</c15:sqref>
                        </c15:formulaRef>
                      </c:ext>
                    </c:extLst>
                    <c:strCache>
                      <c:ptCount val="1"/>
                      <c:pt idx="0">
                        <c:v>SoSe 2026</c:v>
                      </c:pt>
                    </c:strCache>
                  </c:strRef>
                </c:tx>
                <c:spPr>
                  <a:solidFill>
                    <a:schemeClr val="accent2">
                      <a:alpha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de-DE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'Tabelle 1'!$A$4:$A$12</c15:sqref>
                        </c15:formulaRef>
                      </c:ext>
                    </c:extLst>
                    <c:strCache>
                      <c:ptCount val="9"/>
                      <c:pt idx="0">
                        <c:v>SP 1</c:v>
                      </c:pt>
                      <c:pt idx="1">
                        <c:v>SP 2</c:v>
                      </c:pt>
                      <c:pt idx="2">
                        <c:v>SP 3</c:v>
                      </c:pt>
                      <c:pt idx="3">
                        <c:v>SP 4</c:v>
                      </c:pt>
                      <c:pt idx="4">
                        <c:v>SP 5</c:v>
                      </c:pt>
                      <c:pt idx="5">
                        <c:v>SP 6</c:v>
                      </c:pt>
                      <c:pt idx="6">
                        <c:v>SP 7</c:v>
                      </c:pt>
                      <c:pt idx="7">
                        <c:v>SP 8</c:v>
                      </c:pt>
                      <c:pt idx="8">
                        <c:v>SP 9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'Tabelle 1'!$C$4:$C$12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18</c:v>
                      </c:pt>
                      <c:pt idx="1">
                        <c:v>28</c:v>
                      </c:pt>
                      <c:pt idx="2">
                        <c:v>4</c:v>
                      </c:pt>
                      <c:pt idx="3">
                        <c:v>3</c:v>
                      </c:pt>
                      <c:pt idx="4">
                        <c:v>6</c:v>
                      </c:pt>
                      <c:pt idx="5">
                        <c:v>37</c:v>
                      </c:pt>
                      <c:pt idx="6">
                        <c:v>8</c:v>
                      </c:pt>
                      <c:pt idx="7">
                        <c:v>7</c:v>
                      </c:pt>
                      <c:pt idx="8">
                        <c:v>38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E80-4D91-A483-391B93F52B25}"/>
                  </c:ext>
                </c:extLst>
              </c15:ser>
            </c15:filteredBarSeries>
          </c:ext>
        </c:extLst>
      </c:barChart>
      <c:catAx>
        <c:axId val="2040626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40627215"/>
        <c:crosses val="autoZero"/>
        <c:auto val="1"/>
        <c:lblAlgn val="ctr"/>
        <c:lblOffset val="100"/>
        <c:noMultiLvlLbl val="0"/>
      </c:catAx>
      <c:valAx>
        <c:axId val="20406272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40626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D59ED8D6-9A94-C93C-26F5-CCDA51A57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1279E20A-D3FB-A018-48E2-485CAF597ED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10325100"/>
            <a:ext cx="0" cy="2203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0E0475B-F2BC-7500-A70E-2D1F8062E3C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3C30E7C5-1E55-F66A-17B3-939ED3F282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5F3B42C4-F594-70B9-1B14-A68148296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100" name="Text Box 3">
            <a:extLst>
              <a:ext uri="{FF2B5EF4-FFF2-40B4-BE49-F238E27FC236}">
                <a16:creationId xmlns:a16="http://schemas.microsoft.com/office/drawing/2014/main" id="{9377A661-52E6-7535-BE5C-BFC045DE0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640" tIns="45000" rIns="89640" bIns="45000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155511F-5E36-4641-B3EF-181D811B2CD2}" type="slidenum">
              <a:rPr lang="de-DE" altLang="de-DE" sz="180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 sz="1800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A9D78B10-F0D4-DF32-98BE-12AB71DEF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4DFBC43A-2453-EF87-4153-86465DD28B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>
                <a:latin typeface="Times New Roman" panose="02020603050405020304" pitchFamily="18" charset="0"/>
                <a:ea typeface="ＭＳ Ｐゴシック" panose="020B0600070205080204" pitchFamily="34" charset="-128"/>
              </a:rPr>
              <a:t>Das Interesse am Schwerpunktbereich 6 ist ungebrochen hoch: Vor der Erweiterung der Schwerpunktbereiche haben 30,5% der Studierenden den Schwerpunkt gewählt; nach der Erweiterung auf neun Schwerpunktbereiche waren es 32,8%.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53F95738-F369-DEA1-0F3C-DD51210EE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90725" y="-10325100"/>
            <a:ext cx="29383038" cy="22039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2AF9739-2CCE-A9C7-DF5E-62CA52597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A9D78B10-F0D4-DF32-98BE-12AB71DEF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4DFBC43A-2453-EF87-4153-86465DD28B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>
                <a:latin typeface="Times New Roman" panose="02020603050405020304" pitchFamily="18" charset="0"/>
                <a:ea typeface="ＭＳ Ｐゴシック" panose="020B0600070205080204" pitchFamily="34" charset="-128"/>
              </a:rPr>
              <a:t>Das Interesse am Schwerpunktbereich 6 ist ungebrochen hoch: Vor der Erweiterung der Schwerpunktbereiche haben 30,5% der Studierenden den Schwerpunkt gewählt; nach der Erweiterung auf neun Schwerpunktbereiche waren es 32,8%. </a:t>
            </a:r>
          </a:p>
        </p:txBody>
      </p:sp>
    </p:spTree>
    <p:extLst>
      <p:ext uri="{BB962C8B-B14F-4D97-AF65-F5344CB8AC3E}">
        <p14:creationId xmlns:p14="http://schemas.microsoft.com/office/powerpoint/2010/main" val="40408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A0E451F7-B8B4-C623-A5D9-2728D4D62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90725" y="-10325100"/>
            <a:ext cx="29383038" cy="22039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FD13B89-8723-A123-7820-C491F8392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1947AB54-4114-9455-062E-C21C4BE20C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90725" y="-10325100"/>
            <a:ext cx="29383038" cy="22039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F39B3C0-49D4-7E57-C615-1C824A6A4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9B7B9B7B-9515-505C-BEDC-242623611B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90725" y="-10325100"/>
            <a:ext cx="29383038" cy="22039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B1EF356-1759-4EB0-BE2E-F062F352B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D2A24F3D-835A-EA4F-2105-B02EB126A9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90725" y="-10325100"/>
            <a:ext cx="29383038" cy="22039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AA669E2-F818-A156-FF04-454D4FE9E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54C9C690-4D12-D0CE-64D3-B76D7EE3EC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CED8A3E9-B827-EA3A-171B-3773C0909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>
                <a:latin typeface="Times New Roman" panose="02020603050405020304" pitchFamily="18" charset="0"/>
                <a:ea typeface="ＭＳ Ｐゴシック" panose="020B0600070205080204" pitchFamily="34" charset="-128"/>
              </a:rPr>
              <a:t>Das Interesse am Schwerpunktbereich 6 ist ungebrochen hoch: Vor der Erweiterung der Schwerpunktbereiche haben 30,5% der Studierenden den Schwerpunkt gewählt; nach der Erweiterung auf neun Schwerpunktbereiche waren es 32,8%.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829C4A55-C2B1-FC5B-62DD-86F9E314D7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95325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01CFEB3-5B79-74CF-16CE-1CBD7A31DB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C3E2788-5C9D-821A-A49E-16A2E117B5C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89A92-C200-4447-920E-A8036F4A01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7585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7F6927-0871-10DB-2B8B-F1EF24E878C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0B863-DC65-4575-849E-E9FCC037D85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009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4A9AAB7-015F-2A5B-E109-023C25E41A9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5BCBF-9D89-4225-A1FB-1221BEBF08A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28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70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4037012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14DF5B7-1AD9-31EF-8D3D-86EA07F3AF7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74196-07AC-43BA-8E00-303F908688A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7758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208262D-55CD-3DAD-7EBA-610E35C7960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6E74B-20DB-41FB-8E42-00223BEFE2B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1800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75B0E5-A8F7-E627-48AF-4A56245E89E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30FCE-0B9C-4020-83AB-658EA62EE0B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31790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B5A78E3-8473-8B80-0D35-C3948C92AA6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96267-27E8-4A31-81D4-664C9EBEA3B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103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7725AA5-2E02-EE0E-E3D0-D633F2E747D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9294E-1DA0-4EF4-A7E1-EDD115EA270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7645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7BB74C-6601-9E69-74CB-CFAC224C960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52BCA-55D7-423B-B187-6DAE4168856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109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8A46AE2-EB35-51B2-F68D-9D96CE4E53B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86D73-0960-4053-B77F-B3448A8A74D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578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7813" y="425450"/>
            <a:ext cx="2055812" cy="57896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25450"/>
            <a:ext cx="6018213" cy="578961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F916D30-B55A-3282-BC54-BE2ED6DB8DC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3E639-90E9-4FDB-97B5-F73E575F1B6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26009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>
            <a:extLst>
              <a:ext uri="{FF2B5EF4-FFF2-40B4-BE49-F238E27FC236}">
                <a16:creationId xmlns:a16="http://schemas.microsoft.com/office/drawing/2014/main" id="{8CA4B940-DE61-95E8-CBCE-F70F584EA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ADC0F7F-D66A-FA4D-7D6E-276BFC7FE4C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0425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38E77FB-B5BF-4721-BB6F-5B1638003A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1028" name="Group 3">
            <a:extLst>
              <a:ext uri="{FF2B5EF4-FFF2-40B4-BE49-F238E27FC236}">
                <a16:creationId xmlns:a16="http://schemas.microsoft.com/office/drawing/2014/main" id="{D77AB811-9932-F731-F6B6-E5F380574F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542925"/>
            <a:chOff x="0" y="0"/>
            <a:chExt cx="5758" cy="342"/>
          </a:xfrm>
        </p:grpSpPr>
        <p:sp>
          <p:nvSpPr>
            <p:cNvPr id="1034" name="Rectangle 4">
              <a:extLst>
                <a:ext uri="{FF2B5EF4-FFF2-40B4-BE49-F238E27FC236}">
                  <a16:creationId xmlns:a16="http://schemas.microsoft.com/office/drawing/2014/main" id="{8C71C72D-2CD7-EE3D-2E88-D746B0B3F1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79" cy="33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66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35" name="Rectangle 5">
              <a:extLst>
                <a:ext uri="{FF2B5EF4-FFF2-40B4-BE49-F238E27FC236}">
                  <a16:creationId xmlns:a16="http://schemas.microsoft.com/office/drawing/2014/main" id="{A1E5735B-B0EE-E05C-857C-5638C0E98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498" cy="171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779F9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36" name="Rectangle 6">
              <a:extLst>
                <a:ext uri="{FF2B5EF4-FFF2-40B4-BE49-F238E27FC236}">
                  <a16:creationId xmlns:a16="http://schemas.microsoft.com/office/drawing/2014/main" id="{FC64ECE3-76B8-901A-11F4-14791645F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6" cy="87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37" name="Rectangle 7">
              <a:extLst>
                <a:ext uri="{FF2B5EF4-FFF2-40B4-BE49-F238E27FC236}">
                  <a16:creationId xmlns:a16="http://schemas.microsoft.com/office/drawing/2014/main" id="{B0F60012-002E-53AC-3D16-D74AD2F9F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7" cy="86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38" name="Rectangle 8">
              <a:extLst>
                <a:ext uri="{FF2B5EF4-FFF2-40B4-BE49-F238E27FC236}">
                  <a16:creationId xmlns:a16="http://schemas.microsoft.com/office/drawing/2014/main" id="{777E3F95-BA05-FC07-5049-7E29A64FD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7" cy="87"/>
            </a:xfrm>
            <a:prstGeom prst="rect">
              <a:avLst/>
            </a:prstGeom>
            <a:solidFill>
              <a:srgbClr val="9DC2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39" name="Rectangle 9">
              <a:extLst>
                <a:ext uri="{FF2B5EF4-FFF2-40B4-BE49-F238E27FC236}">
                  <a16:creationId xmlns:a16="http://schemas.microsoft.com/office/drawing/2014/main" id="{CA27C8F7-28CF-4F6A-F6D3-7B1D3FC7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2"/>
              <a:ext cx="85" cy="86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3" name="Rectangle 10">
              <a:extLst>
                <a:ext uri="{FF2B5EF4-FFF2-40B4-BE49-F238E27FC236}">
                  <a16:creationId xmlns:a16="http://schemas.microsoft.com/office/drawing/2014/main" id="{4BA22A84-42F3-D720-6298-F978203E5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8" cy="86"/>
            </a:xfrm>
            <a:prstGeom prst="rect">
              <a:avLst/>
            </a:prstGeom>
            <a:solidFill>
              <a:srgbClr val="779F9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41" name="Rectangle 11">
              <a:extLst>
                <a:ext uri="{FF2B5EF4-FFF2-40B4-BE49-F238E27FC236}">
                  <a16:creationId xmlns:a16="http://schemas.microsoft.com/office/drawing/2014/main" id="{347D39B0-54FE-3236-4101-3EEAA1C6A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6" cy="86"/>
            </a:xfrm>
            <a:prstGeom prst="rect">
              <a:avLst/>
            </a:prstGeom>
            <a:solidFill>
              <a:srgbClr val="9DC2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1042" name="Rectangle 12">
              <a:extLst>
                <a:ext uri="{FF2B5EF4-FFF2-40B4-BE49-F238E27FC236}">
                  <a16:creationId xmlns:a16="http://schemas.microsoft.com/office/drawing/2014/main" id="{3C58CB15-D96B-4AA5-0340-3E5B389D3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7"/>
              <a:ext cx="85" cy="85"/>
            </a:xfrm>
            <a:prstGeom prst="rect">
              <a:avLst/>
            </a:prstGeom>
            <a:solidFill>
              <a:srgbClr val="9DC2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</p:grpSp>
      <p:sp>
        <p:nvSpPr>
          <p:cNvPr id="1029" name="Rectangle 13">
            <a:extLst>
              <a:ext uri="{FF2B5EF4-FFF2-40B4-BE49-F238E27FC236}">
                <a16:creationId xmlns:a16="http://schemas.microsoft.com/office/drawing/2014/main" id="{6B675C9A-B5FB-E7B7-3D32-1EE290756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25450"/>
            <a:ext cx="82264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30" name="Rectangle 14">
            <a:extLst>
              <a:ext uri="{FF2B5EF4-FFF2-40B4-BE49-F238E27FC236}">
                <a16:creationId xmlns:a16="http://schemas.microsoft.com/office/drawing/2014/main" id="{131A415B-CF8A-EC8D-0F60-CB8A11D6FB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6425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  <p:sp>
        <p:nvSpPr>
          <p:cNvPr id="1031" name="Text Box 15">
            <a:extLst>
              <a:ext uri="{FF2B5EF4-FFF2-40B4-BE49-F238E27FC236}">
                <a16:creationId xmlns:a16="http://schemas.microsoft.com/office/drawing/2014/main" id="{B1FDD86F-743E-4C58-295E-DA6403F41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040" name="Text Box 16">
            <a:extLst>
              <a:ext uri="{FF2B5EF4-FFF2-40B4-BE49-F238E27FC236}">
                <a16:creationId xmlns:a16="http://schemas.microsoft.com/office/drawing/2014/main" id="{56E09A10-1514-F724-54B6-B1FAC9E14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5888"/>
            <a:ext cx="860425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1000"/>
              </a:spcBef>
              <a:buSzPct val="100000"/>
              <a:defRPr/>
            </a:pPr>
            <a:r>
              <a:rPr lang="de-DE" altLang="de-DE" sz="1600">
                <a:solidFill>
                  <a:srgbClr val="000000"/>
                </a:solidFill>
              </a:rPr>
              <a:t> Prof. Dr. Gunnar Duttge </a:t>
            </a:r>
            <a:r>
              <a:rPr lang="de-DE" altLang="de-DE" sz="1600">
                <a:solidFill>
                  <a:srgbClr val="000000"/>
                </a:solidFill>
                <a:cs typeface="Arial" charset="0"/>
              </a:rPr>
              <a:t>•</a:t>
            </a:r>
            <a:r>
              <a:rPr lang="de-DE" altLang="de-DE" sz="1600">
                <a:solidFill>
                  <a:srgbClr val="000000"/>
                </a:solidFill>
              </a:rPr>
              <a:t> Zentrum für Medizinrecht </a:t>
            </a:r>
            <a:r>
              <a:rPr lang="de-DE" altLang="de-DE">
                <a:solidFill>
                  <a:srgbClr val="000000"/>
                </a:solidFill>
              </a:rPr>
              <a:t>•</a:t>
            </a:r>
            <a:r>
              <a:rPr lang="de-DE" altLang="de-DE" sz="1600">
                <a:solidFill>
                  <a:srgbClr val="000000"/>
                </a:solidFill>
              </a:rPr>
              <a:t> Georg-August-Universität Göttingen </a:t>
            </a:r>
          </a:p>
        </p:txBody>
      </p:sp>
      <p:pic>
        <p:nvPicPr>
          <p:cNvPr id="1033" name="Picture 17">
            <a:extLst>
              <a:ext uri="{FF2B5EF4-FFF2-40B4-BE49-F238E27FC236}">
                <a16:creationId xmlns:a16="http://schemas.microsoft.com/office/drawing/2014/main" id="{90D027B4-5E99-80EE-6C1F-1139F773D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0"/>
            <a:ext cx="4318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0E5355C2-0CC5-F74F-870F-9DE7CFFBF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2400"/>
            <a:ext cx="16573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grpSp>
        <p:nvGrpSpPr>
          <p:cNvPr id="3075" name="Group 2">
            <a:extLst>
              <a:ext uri="{FF2B5EF4-FFF2-40B4-BE49-F238E27FC236}">
                <a16:creationId xmlns:a16="http://schemas.microsoft.com/office/drawing/2014/main" id="{B5DDA3A9-56FE-1083-72B3-9BF4574FF097}"/>
              </a:ext>
            </a:extLst>
          </p:cNvPr>
          <p:cNvGrpSpPr>
            <a:grpSpLocks/>
          </p:cNvGrpSpPr>
          <p:nvPr/>
        </p:nvGrpSpPr>
        <p:grpSpPr bwMode="auto">
          <a:xfrm>
            <a:off x="0" y="549275"/>
            <a:ext cx="8774113" cy="6305550"/>
            <a:chOff x="0" y="391"/>
            <a:chExt cx="5527" cy="3927"/>
          </a:xfrm>
        </p:grpSpPr>
        <p:sp>
          <p:nvSpPr>
            <p:cNvPr id="3077" name="Rectangle 3">
              <a:extLst>
                <a:ext uri="{FF2B5EF4-FFF2-40B4-BE49-F238E27FC236}">
                  <a16:creationId xmlns:a16="http://schemas.microsoft.com/office/drawing/2014/main" id="{BDEFE505-8323-F483-446A-F65D94342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"/>
              <a:ext cx="2117" cy="3927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66CC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sp>
          <p:nvSpPr>
            <p:cNvPr id="3078" name="Rectangle 4">
              <a:extLst>
                <a:ext uri="{FF2B5EF4-FFF2-40B4-BE49-F238E27FC236}">
                  <a16:creationId xmlns:a16="http://schemas.microsoft.com/office/drawing/2014/main" id="{EDDF2378-28FA-F1B0-BD30-C3B7813BB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" y="1065"/>
              <a:ext cx="4490" cy="1600"/>
            </a:xfrm>
            <a:prstGeom prst="rect">
              <a:avLst/>
            </a:prstGeom>
            <a:solidFill>
              <a:srgbClr val="779F9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  <p:grpSp>
          <p:nvGrpSpPr>
            <p:cNvPr id="3079" name="Group 5">
              <a:extLst>
                <a:ext uri="{FF2B5EF4-FFF2-40B4-BE49-F238E27FC236}">
                  <a16:creationId xmlns:a16="http://schemas.microsoft.com/office/drawing/2014/main" id="{35FD528C-26E2-9175-5EDB-AC4CF3EED1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730" cy="1986"/>
              <a:chOff x="0" y="672"/>
              <a:chExt cx="1730" cy="1986"/>
            </a:xfrm>
          </p:grpSpPr>
          <p:sp>
            <p:nvSpPr>
              <p:cNvPr id="3080" name="Rectangle 6">
                <a:extLst>
                  <a:ext uri="{FF2B5EF4-FFF2-40B4-BE49-F238E27FC236}">
                    <a16:creationId xmlns:a16="http://schemas.microsoft.com/office/drawing/2014/main" id="{FE4F41CD-D55B-72DF-9BAA-204C79335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" y="2256"/>
                <a:ext cx="347" cy="402"/>
              </a:xfrm>
              <a:prstGeom prst="rect">
                <a:avLst/>
              </a:prstGeom>
              <a:solidFill>
                <a:srgbClr val="9DC2D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1" name="Rectangle 7">
                <a:extLst>
                  <a:ext uri="{FF2B5EF4-FFF2-40B4-BE49-F238E27FC236}">
                    <a16:creationId xmlns:a16="http://schemas.microsoft.com/office/drawing/2014/main" id="{B87E13F8-6BC1-E3D9-CE7C-88212AF06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1065"/>
                <a:ext cx="346" cy="403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2" name="Rectangle 8">
                <a:extLst>
                  <a:ext uri="{FF2B5EF4-FFF2-40B4-BE49-F238E27FC236}">
                    <a16:creationId xmlns:a16="http://schemas.microsoft.com/office/drawing/2014/main" id="{B41D5E8F-2070-0EE3-35DB-C63EED4AF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8" y="672"/>
                <a:ext cx="352" cy="398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3" name="Rectangle 9">
                <a:extLst>
                  <a:ext uri="{FF2B5EF4-FFF2-40B4-BE49-F238E27FC236}">
                    <a16:creationId xmlns:a16="http://schemas.microsoft.com/office/drawing/2014/main" id="{4E18800C-E61C-09AE-0982-315BB8A62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" y="2256"/>
                <a:ext cx="348" cy="402"/>
              </a:xfrm>
              <a:prstGeom prst="rect">
                <a:avLst/>
              </a:prstGeom>
              <a:solidFill>
                <a:srgbClr val="779F9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4" name="Rectangle 10">
                <a:extLst>
                  <a:ext uri="{FF2B5EF4-FFF2-40B4-BE49-F238E27FC236}">
                    <a16:creationId xmlns:a16="http://schemas.microsoft.com/office/drawing/2014/main" id="{4078B4EE-CC06-3D7A-DF84-DF9BBD43A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8" y="1065"/>
                <a:ext cx="352" cy="403"/>
              </a:xfrm>
              <a:prstGeom prst="rect">
                <a:avLst/>
              </a:prstGeom>
              <a:solidFill>
                <a:srgbClr val="9DC2D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5" name="Rectangle 11">
                <a:extLst>
                  <a:ext uri="{FF2B5EF4-FFF2-40B4-BE49-F238E27FC236}">
                    <a16:creationId xmlns:a16="http://schemas.microsoft.com/office/drawing/2014/main" id="{8399D623-07AA-6E60-8528-EE67EA29F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" y="1464"/>
                <a:ext cx="348" cy="403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6" name="Rectangle 12">
                <a:extLst>
                  <a:ext uri="{FF2B5EF4-FFF2-40B4-BE49-F238E27FC236}">
                    <a16:creationId xmlns:a16="http://schemas.microsoft.com/office/drawing/2014/main" id="{DCE95EB1-477B-8DE1-5CAE-D4AD8A7B2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464"/>
                <a:ext cx="350" cy="403"/>
              </a:xfrm>
              <a:prstGeom prst="rect">
                <a:avLst/>
              </a:prstGeom>
              <a:solidFill>
                <a:srgbClr val="779F9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7" name="Rectangle 13">
                <a:extLst>
                  <a:ext uri="{FF2B5EF4-FFF2-40B4-BE49-F238E27FC236}">
                    <a16:creationId xmlns:a16="http://schemas.microsoft.com/office/drawing/2014/main" id="{6887BE9E-B2CE-5EB0-70A4-FE2119F42C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1464"/>
                <a:ext cx="346" cy="403"/>
              </a:xfrm>
              <a:prstGeom prst="rect">
                <a:avLst/>
              </a:prstGeom>
              <a:solidFill>
                <a:srgbClr val="9DC2D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8" name="Rectangle 14">
                <a:extLst>
                  <a:ext uri="{FF2B5EF4-FFF2-40B4-BE49-F238E27FC236}">
                    <a16:creationId xmlns:a16="http://schemas.microsoft.com/office/drawing/2014/main" id="{E8831E50-0AE8-C188-C729-9C71EA653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" y="1862"/>
                <a:ext cx="347" cy="404"/>
              </a:xfrm>
              <a:prstGeom prst="rect">
                <a:avLst/>
              </a:prstGeom>
              <a:solidFill>
                <a:srgbClr val="CCE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BFEDA832-9113-9CF8-CE23-AE56EE6B3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" y="1862"/>
                <a:ext cx="348" cy="404"/>
              </a:xfrm>
              <a:prstGeom prst="rect">
                <a:avLst/>
              </a:prstGeom>
              <a:solidFill>
                <a:srgbClr val="9DC2D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de-DE" altLang="de-DE"/>
              </a:p>
            </p:txBody>
          </p:sp>
        </p:grpSp>
      </p:grpSp>
      <p:sp>
        <p:nvSpPr>
          <p:cNvPr id="4112" name="Rectangle 16">
            <a:extLst>
              <a:ext uri="{FF2B5EF4-FFF2-40B4-BE49-F238E27FC236}">
                <a16:creationId xmlns:a16="http://schemas.microsoft.com/office/drawing/2014/main" id="{C60AB123-8C99-92AB-8A53-BED1C16EF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1128713"/>
            <a:ext cx="8459788" cy="265588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b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de-DE" altLang="de-DE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„Medizinrecht“</a:t>
            </a:r>
          </a:p>
          <a:p>
            <a:pPr algn="ctr" eaLnBrk="1" hangingPunct="1">
              <a:buSzPct val="100000"/>
              <a:defRPr/>
            </a:pPr>
            <a:r>
              <a:rPr lang="de-DE" altLang="de-DE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Vorstellung </a:t>
            </a:r>
          </a:p>
          <a:p>
            <a:pPr algn="ctr" eaLnBrk="1" hangingPunct="1">
              <a:buSzPct val="100000"/>
              <a:defRPr/>
            </a:pPr>
            <a:r>
              <a:rPr lang="de-DE" altLang="de-DE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des Schwerpunktbereichs 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4AD4BC4D-2F08-A28F-9DC2-409A9EEA1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66" y="5801143"/>
            <a:ext cx="8751668" cy="786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de-DE" altLang="de-DE" sz="2000" b="1" dirty="0">
                <a:latin typeface="Arial"/>
                <a:ea typeface="ＭＳ Ｐゴシック"/>
                <a:cs typeface="Arial"/>
              </a:rPr>
              <a:t>Insgesamt 199 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Studierende; davon</a:t>
            </a:r>
            <a:r>
              <a:rPr lang="de-DE" altLang="de-DE" sz="2000" dirty="0">
                <a:solidFill>
                  <a:srgbClr val="99CC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e-DE" altLang="de-DE" sz="20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58</a:t>
            </a:r>
            <a:r>
              <a:rPr lang="de-DE" altLang="de-DE" sz="2000" dirty="0">
                <a:solidFill>
                  <a:srgbClr val="99CC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e-DE" altLang="de-DE" sz="2000" b="1" dirty="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im SPB 6</a:t>
            </a:r>
            <a:r>
              <a:rPr lang="de-DE" altLang="de-DE" sz="2000" dirty="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und </a:t>
            </a:r>
            <a:r>
              <a:rPr lang="de-DE" altLang="de-DE" sz="2000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10</a:t>
            </a:r>
            <a:r>
              <a:rPr lang="de-DE" altLang="de-DE" sz="20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 im SPB 8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68E92D2-5145-DEDE-F97F-84A0693B147A}"/>
              </a:ext>
            </a:extLst>
          </p:cNvPr>
          <p:cNvSpPr txBox="1"/>
          <p:nvPr/>
        </p:nvSpPr>
        <p:spPr>
          <a:xfrm>
            <a:off x="657154" y="533585"/>
            <a:ext cx="78319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AKTUELLE VERTEILUNG STUDIERENDER IN DEN EINZELNEN SPB (WS 25/26, SS 26)</a:t>
            </a:r>
            <a:endParaRPr lang="de-DE" b="1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A215E61-3A5C-2E4C-0A8F-694F2DD660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341915"/>
              </p:ext>
            </p:extLst>
          </p:nvPr>
        </p:nvGraphicFramePr>
        <p:xfrm>
          <a:off x="467545" y="966787"/>
          <a:ext cx="8052568" cy="5054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A0F0AA11-843F-D127-8255-ACE2527A4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25450"/>
            <a:ext cx="8228013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/>
              <a:t>Ziele des Schwerpunktbereichs</a:t>
            </a:r>
          </a:p>
        </p:txBody>
      </p:sp>
      <p:sp>
        <p:nvSpPr>
          <p:cNvPr id="7171" name="Text Box 2">
            <a:extLst>
              <a:ext uri="{FF2B5EF4-FFF2-40B4-BE49-F238E27FC236}">
                <a16:creationId xmlns:a16="http://schemas.microsoft.com/office/drawing/2014/main" id="{8D3001CC-07EE-E233-7A02-ABB2CDCFD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048" y="2204864"/>
            <a:ext cx="7695579" cy="3542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1200"/>
              </a:spcAft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Fächerübergreifende „Querschnittsmaterie“</a:t>
            </a:r>
          </a:p>
          <a:p>
            <a:pPr eaLnBrk="1" hangingPunct="1">
              <a:spcAft>
                <a:spcPts val="1200"/>
              </a:spcAft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Vermittlung disziplinübergreifender Zusammenhänge (zivil-, straf- und öffentlich-rechtlichen Aspekte des Medizin- und Biorechts unter Einbeziehung des Sozialrechts und ergänzt um das Versicherungsrecht und das Datenschutzrecht)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Praxisrelevanz: „Fachanwalt für Medizinrecht“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0D439711-78E8-9831-F3E7-259D8EDB95C4}"/>
              </a:ext>
            </a:extLst>
          </p:cNvPr>
          <p:cNvSpPr txBox="1"/>
          <p:nvPr/>
        </p:nvSpPr>
        <p:spPr>
          <a:xfrm>
            <a:off x="755576" y="836712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1"/>
                </a:solidFill>
              </a:rPr>
              <a:t>Themenfelder: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7AC5853-47DD-0593-6D0F-6560728435BC}"/>
              </a:ext>
            </a:extLst>
          </p:cNvPr>
          <p:cNvSpPr txBox="1"/>
          <p:nvPr/>
        </p:nvSpPr>
        <p:spPr>
          <a:xfrm>
            <a:off x="791580" y="1565821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Klassisches Arztrecht: ärztliche Aufklärungspflicht, Behandlungsfehler, Schweigepflicht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AEA79C7-BEDE-27BB-4C30-D57DF5E2A626}"/>
              </a:ext>
            </a:extLst>
          </p:cNvPr>
          <p:cNvSpPr txBox="1"/>
          <p:nvPr/>
        </p:nvSpPr>
        <p:spPr>
          <a:xfrm>
            <a:off x="796180" y="2552813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Recht der Fortpflanzungsmedizin, Embryonenschutz,</a:t>
            </a:r>
          </a:p>
          <a:p>
            <a:r>
              <a:rPr lang="de-DE" sz="2400" dirty="0">
                <a:solidFill>
                  <a:schemeClr val="tx1"/>
                </a:solidFill>
              </a:rPr>
              <a:t>Schwangerschaftsabbruch, Stammzellforschung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524E9F4-F4C2-D8F4-4F50-F289911F2591}"/>
              </a:ext>
            </a:extLst>
          </p:cNvPr>
          <p:cNvSpPr txBox="1"/>
          <p:nvPr/>
        </p:nvSpPr>
        <p:spPr>
          <a:xfrm>
            <a:off x="791580" y="3539805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Gendiagnostik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EE5BBD9-0B66-8F2B-E14C-F0928555DD37}"/>
              </a:ext>
            </a:extLst>
          </p:cNvPr>
          <p:cNvSpPr txBox="1"/>
          <p:nvPr/>
        </p:nvSpPr>
        <p:spPr>
          <a:xfrm>
            <a:off x="791580" y="4169612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(Lebend-/postmortale) Organtransplantation</a:t>
            </a:r>
          </a:p>
          <a:p>
            <a:r>
              <a:rPr lang="de-DE" sz="2400" dirty="0">
                <a:solidFill>
                  <a:schemeClr val="tx1"/>
                </a:solidFill>
              </a:rPr>
              <a:t>Autopsie/Leichenschau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9707F98-2FD0-5F72-F812-2FD2B8AE38B8}"/>
              </a:ext>
            </a:extLst>
          </p:cNvPr>
          <p:cNvSpPr txBox="1"/>
          <p:nvPr/>
        </p:nvSpPr>
        <p:spPr>
          <a:xfrm>
            <a:off x="824748" y="5168751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Sterbehilfe/Suizidhilfe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E33335-16E2-9B80-8C5C-E79076FC05C9}"/>
              </a:ext>
            </a:extLst>
          </p:cNvPr>
          <p:cNvSpPr txBox="1"/>
          <p:nvPr/>
        </p:nvSpPr>
        <p:spPr>
          <a:xfrm>
            <a:off x="789276" y="5937057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Rechtliche Grundlagen der Intensivmedizin / Rettungsmedizin / Triage</a:t>
            </a:r>
          </a:p>
        </p:txBody>
      </p:sp>
    </p:spTree>
    <p:extLst>
      <p:ext uri="{BB962C8B-B14F-4D97-AF65-F5344CB8AC3E}">
        <p14:creationId xmlns:p14="http://schemas.microsoft.com/office/powerpoint/2010/main" val="4124334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id="{0C10C082-5506-6CFE-D3C2-B5C74754C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60350"/>
            <a:ext cx="8228012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dirty="0"/>
              <a:t>LV-Programm zum Schwerpunktbereich</a:t>
            </a:r>
          </a:p>
        </p:txBody>
      </p:sp>
      <p:sp>
        <p:nvSpPr>
          <p:cNvPr id="9219" name="Text Box 2">
            <a:extLst>
              <a:ext uri="{FF2B5EF4-FFF2-40B4-BE49-F238E27FC236}">
                <a16:creationId xmlns:a16="http://schemas.microsoft.com/office/drawing/2014/main" id="{60B186DE-9DFD-EF70-74D7-EFAB9F91F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412162" cy="423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Medizinrecht I: Schwerpunkt Strafrecht (</a:t>
            </a:r>
            <a:r>
              <a:rPr lang="de-DE" altLang="de-DE" sz="2400" dirty="0" err="1"/>
              <a:t>SoSe</a:t>
            </a:r>
            <a:r>
              <a:rPr lang="de-DE" altLang="de-DE" sz="2400" dirty="0"/>
              <a:t>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Medizinrecht II: Schwerpunkt Zivilrecht (WS)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Medizinrecht III: Familienrechtliche Bezüge (</a:t>
            </a:r>
            <a:r>
              <a:rPr lang="de-DE" altLang="de-DE" sz="2400" dirty="0" err="1"/>
              <a:t>SoSe</a:t>
            </a:r>
            <a:r>
              <a:rPr lang="de-DE" altLang="de-DE" sz="2400" dirty="0"/>
              <a:t>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Sozialrecht I und II </a:t>
            </a:r>
            <a:r>
              <a:rPr lang="de-DE" altLang="de-DE" sz="2400"/>
              <a:t>(WS: Überblick </a:t>
            </a:r>
            <a:r>
              <a:rPr lang="de-DE" altLang="de-DE" sz="2400" dirty="0"/>
              <a:t>soziale Sicherungs-systeme; Vertiefung, insbes. SGB V; EU-Sozialrecht)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Forensische Psychiatrie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Rechtsmedizin für Juristen und Biologen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Privatversicherungsrecht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Datenschutzrecht (Recht auf inf. SB; Schweigepflicht)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dirty="0"/>
              <a:t>Ethik in der Medizin </a:t>
            </a:r>
            <a:r>
              <a:rPr lang="de-DE" altLang="de-DE" sz="1800" dirty="0"/>
              <a:t>(Kooperation mit der Abteilung Ethik und Geschichte der Medizin, UMG)</a:t>
            </a:r>
          </a:p>
          <a:p>
            <a:pPr eaLnBrk="1" hangingPunct="1">
              <a:buFont typeface="Times New Roman" panose="02020603050405020304" pitchFamily="18" charset="0"/>
              <a:buChar char="•"/>
            </a:pPr>
            <a:endParaRPr lang="de-DE" altLang="de-DE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>
            <a:extLst>
              <a:ext uri="{FF2B5EF4-FFF2-40B4-BE49-F238E27FC236}">
                <a16:creationId xmlns:a16="http://schemas.microsoft.com/office/drawing/2014/main" id="{04F56B4B-A234-16C3-8617-23E46F813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/>
              <a:t>Teilgebiete des Schwerpunktbereichs</a:t>
            </a:r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48D27B27-AB05-8BF0-F868-30057D0C2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39850"/>
            <a:ext cx="83629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800" b="1"/>
              <a:t>Forensische Psychiatrie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7A356CF0-91D4-45CD-6B55-38E81FC05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349500"/>
            <a:ext cx="8362950" cy="38877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1pPr>
            <a:lvl2pPr marL="741363" indent="-28257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-"/>
              <a:defRPr/>
            </a:pPr>
            <a:r>
              <a:rPr lang="de-DE" altLang="de-DE" sz="2400" dirty="0">
                <a:solidFill>
                  <a:srgbClr val="000000"/>
                </a:solidFill>
              </a:rPr>
              <a:t>Erörterungen zur Schuldfähigkeit, Glaubwürdigkeit von Zeugen und Maßregelvollzug in Hinblick auf psychisch erkrankte Rechtsbrecher</a:t>
            </a:r>
          </a:p>
          <a:p>
            <a:pPr algn="just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-"/>
              <a:defRPr/>
            </a:pPr>
            <a:r>
              <a:rPr lang="de-DE" altLang="de-DE" sz="2400" dirty="0">
                <a:solidFill>
                  <a:srgbClr val="000000"/>
                </a:solidFill>
              </a:rPr>
              <a:t>genauso die Unterbringung in psychiatrischen Kranken-häusern, die Behandlung der Patienten und die </a:t>
            </a:r>
            <a:r>
              <a:rPr lang="de-DE" altLang="de-DE" sz="2400" dirty="0" err="1">
                <a:solidFill>
                  <a:srgbClr val="000000"/>
                </a:solidFill>
              </a:rPr>
              <a:t>Entlas-sungsvoraussetzungen</a:t>
            </a:r>
            <a:r>
              <a:rPr lang="de-DE" altLang="de-DE" sz="2400" dirty="0">
                <a:solidFill>
                  <a:srgbClr val="000000"/>
                </a:solidFill>
              </a:rPr>
              <a:t> sowie Prognosen</a:t>
            </a:r>
          </a:p>
          <a:p>
            <a:pPr algn="just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-"/>
              <a:defRPr/>
            </a:pPr>
            <a:r>
              <a:rPr lang="de-DE" altLang="de-DE" sz="2400" dirty="0">
                <a:solidFill>
                  <a:srgbClr val="000000"/>
                </a:solidFill>
              </a:rPr>
              <a:t>Zusammenarbeit mit forensischen Psychiatern </a:t>
            </a:r>
          </a:p>
          <a:p>
            <a:pPr marL="0" indent="0"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de-DE" altLang="de-DE" sz="2400" dirty="0">
                <a:solidFill>
                  <a:srgbClr val="000000"/>
                </a:solidFill>
              </a:rPr>
              <a:t>-	in der Praxis sehr relevant: Beauftragung und Verwertung</a:t>
            </a:r>
            <a:br>
              <a:rPr lang="de-DE" altLang="de-DE" sz="2400" dirty="0">
                <a:solidFill>
                  <a:srgbClr val="000000"/>
                </a:solidFill>
              </a:rPr>
            </a:br>
            <a:r>
              <a:rPr lang="de-DE" altLang="de-DE" sz="2400" dirty="0">
                <a:solidFill>
                  <a:srgbClr val="000000"/>
                </a:solidFill>
              </a:rPr>
              <a:t>	von Sachverständigengutachten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>
            <a:extLst>
              <a:ext uri="{FF2B5EF4-FFF2-40B4-BE49-F238E27FC236}">
                <a16:creationId xmlns:a16="http://schemas.microsoft.com/office/drawing/2014/main" id="{4509F8DF-A09C-74C0-E4D9-95049DB2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/>
              <a:t>Teilgebiete des Schwerpunktbereichs</a:t>
            </a:r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FF252962-147B-F836-29A7-C1968DB1E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96975"/>
            <a:ext cx="83629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341313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800" b="1"/>
              <a:t>Rechtsmedizin für Juristen</a:t>
            </a:r>
          </a:p>
        </p:txBody>
      </p:sp>
      <p:sp>
        <p:nvSpPr>
          <p:cNvPr id="13316" name="Text Box 3">
            <a:extLst>
              <a:ext uri="{FF2B5EF4-FFF2-40B4-BE49-F238E27FC236}">
                <a16:creationId xmlns:a16="http://schemas.microsoft.com/office/drawing/2014/main" id="{6F198280-8253-BD51-D4D6-C48930469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276475"/>
            <a:ext cx="8362950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1363" indent="-28257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 New Roman" panose="02020603050405020304" pitchFamily="18" charset="0"/>
              <a:buChar char="•"/>
            </a:pPr>
            <a:r>
              <a:rPr lang="de-DE" altLang="de-DE" sz="2400" b="1"/>
              <a:t>Erörterung von Bereichen wie: 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Leichenschau 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Todeszeit 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natürlicher Tod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plötzlicher Kindstod, 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forensische Traumatologie,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klinische Rechtsmedizin, </a:t>
            </a:r>
          </a:p>
          <a:p>
            <a:pPr lvl="1" eaLnBrk="1" hangingPunct="1">
              <a:buClrTx/>
              <a:buFontTx/>
              <a:buNone/>
            </a:pPr>
            <a:r>
              <a:rPr lang="de-DE" altLang="de-DE" sz="2400"/>
              <a:t>→ Verkehrsmedizin etc.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1EC3C85D-151E-3913-F978-C4B201FE4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dirty="0">
                <a:latin typeface="Arial"/>
                <a:ea typeface="ＭＳ Ｐゴシック"/>
                <a:cs typeface="Arial"/>
              </a:rPr>
              <a:t>Lehrveranstaltungen im </a:t>
            </a:r>
            <a:r>
              <a:rPr lang="de-DE" altLang="de-DE" sz="3600" dirty="0" err="1">
                <a:latin typeface="Arial"/>
                <a:ea typeface="ＭＳ Ｐゴシック"/>
                <a:cs typeface="Arial"/>
              </a:rPr>
              <a:t>SoSem</a:t>
            </a:r>
            <a:r>
              <a:rPr lang="de-DE" altLang="de-DE" sz="3600" dirty="0">
                <a:latin typeface="Arial"/>
                <a:ea typeface="ＭＳ Ｐゴシック"/>
                <a:cs typeface="Arial"/>
              </a:rPr>
              <a:t> 2026</a:t>
            </a:r>
            <a:endParaRPr lang="de-DE" altLang="de-DE" sz="3600" dirty="0"/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8A048939-7433-1BAC-0610-FCA1F5914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6825"/>
            <a:ext cx="83629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endParaRPr lang="de-DE" altLang="de-DE" sz="2800" b="1"/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5E24C7AD-B1CB-630E-DCB9-AAC8B4FC6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773238"/>
            <a:ext cx="8362950" cy="410368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t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1pPr>
            <a:lvl2pPr marL="741363" indent="-284163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342900" indent="-342900" eaLnBrk="1" fontAlgn="b" hangingPunct="1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latin typeface="Arial"/>
                <a:ea typeface="ＭＳ Ｐゴシック"/>
                <a:cs typeface="Arial"/>
              </a:rPr>
              <a:t>Medizinrecht I: Schwerpunkt Strafrecht (</a:t>
            </a:r>
            <a:r>
              <a:rPr lang="de-DE" sz="2400" i="1" dirty="0">
                <a:latin typeface="Arial"/>
                <a:ea typeface="ＭＳ Ｐゴシック"/>
                <a:cs typeface="Arial"/>
              </a:rPr>
              <a:t>Duttge)</a:t>
            </a:r>
            <a:r>
              <a:rPr lang="de-DE" sz="2400" dirty="0">
                <a:latin typeface="Arial"/>
                <a:ea typeface="ＭＳ Ｐゴシック"/>
                <a:cs typeface="Arial"/>
              </a:rPr>
              <a:t> </a:t>
            </a:r>
            <a:endParaRPr lang="de-DE" sz="2800" dirty="0">
              <a:latin typeface="Arial"/>
              <a:ea typeface="ＭＳ Ｐゴシック"/>
              <a:cs typeface="Arial"/>
            </a:endParaRPr>
          </a:p>
          <a:p>
            <a:pPr marL="342900" indent="-342900" eaLnBrk="1" fontAlgn="b" hangingPunct="1"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Medizinrecht III: Familienrechtliche Bezüge (</a:t>
            </a:r>
            <a:r>
              <a:rPr lang="de-DE" sz="2400" i="1" dirty="0"/>
              <a:t>Schumann)</a:t>
            </a:r>
            <a:r>
              <a:rPr lang="de-DE" sz="2400" dirty="0"/>
              <a:t> </a:t>
            </a:r>
          </a:p>
          <a:p>
            <a:pPr marL="342900" indent="-342900" eaLnBrk="1" fontAlgn="b" hangingPunct="1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latin typeface="Arial"/>
                <a:ea typeface="ＭＳ Ｐゴシック"/>
                <a:cs typeface="Arial"/>
              </a:rPr>
              <a:t>Datenschutzrecht (</a:t>
            </a:r>
            <a:r>
              <a:rPr lang="de-DE" sz="2400" i="1" dirty="0">
                <a:latin typeface="Arial"/>
                <a:ea typeface="ＭＳ Ｐゴシック"/>
                <a:cs typeface="Arial"/>
              </a:rPr>
              <a:t>Thiel</a:t>
            </a:r>
            <a:r>
              <a:rPr lang="de-DE" sz="2400" dirty="0">
                <a:latin typeface="Arial"/>
                <a:ea typeface="ＭＳ Ｐゴシック"/>
                <a:cs typeface="Arial"/>
              </a:rPr>
              <a:t>) </a:t>
            </a:r>
          </a:p>
          <a:p>
            <a:pPr marL="342900" indent="-342900" eaLnBrk="1" fontAlgn="b" hangingPunct="1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latin typeface="Arial"/>
                <a:ea typeface="ＭＳ Ｐゴシック"/>
                <a:cs typeface="Arial"/>
              </a:rPr>
              <a:t>Sozialrecht II (</a:t>
            </a:r>
            <a:r>
              <a:rPr lang="de-DE" sz="2400" i="1" dirty="0" err="1">
                <a:latin typeface="Arial"/>
                <a:ea typeface="ＭＳ Ｐゴシック"/>
                <a:cs typeface="Arial"/>
              </a:rPr>
              <a:t>Knickrehm</a:t>
            </a:r>
            <a:r>
              <a:rPr lang="de-DE" sz="2400" dirty="0">
                <a:latin typeface="Arial"/>
                <a:ea typeface="ＭＳ Ｐゴシック"/>
                <a:cs typeface="Arial"/>
              </a:rPr>
              <a:t>)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latin typeface="Arial"/>
                <a:ea typeface="ＭＳ Ｐゴシック"/>
                <a:cs typeface="Arial"/>
              </a:rPr>
              <a:t>Seminar zum Medizinrecht (</a:t>
            </a:r>
            <a:r>
              <a:rPr lang="de-DE" sz="2400" i="1" dirty="0">
                <a:latin typeface="Arial"/>
                <a:ea typeface="ＭＳ Ｐゴシック"/>
                <a:cs typeface="Arial"/>
              </a:rPr>
              <a:t>Bach)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2400" dirty="0">
                <a:latin typeface="Arial"/>
                <a:ea typeface="ＭＳ Ｐゴシック"/>
                <a:cs typeface="Arial"/>
              </a:rPr>
              <a:t>Seminar zum Medizinrecht </a:t>
            </a:r>
            <a:r>
              <a:rPr lang="de-DE" altLang="de-DE" sz="2400" i="1" dirty="0">
                <a:latin typeface="Arial"/>
                <a:ea typeface="ＭＳ Ｐゴシック"/>
                <a:cs typeface="Arial"/>
              </a:rPr>
              <a:t>(</a:t>
            </a:r>
            <a:r>
              <a:rPr lang="de-DE" altLang="de-DE" sz="2400" i="1" dirty="0" err="1">
                <a:latin typeface="Arial"/>
                <a:ea typeface="ＭＳ Ｐゴシック"/>
                <a:cs typeface="Arial"/>
              </a:rPr>
              <a:t>Duttge</a:t>
            </a:r>
            <a:r>
              <a:rPr lang="de-DE" altLang="de-DE" sz="2400" i="1" dirty="0">
                <a:latin typeface="Arial"/>
                <a:ea typeface="ＭＳ Ｐゴシック"/>
                <a:cs typeface="Arial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latin typeface="Arial"/>
                <a:ea typeface="ＭＳ Ｐゴシック"/>
                <a:cs typeface="Arial"/>
              </a:rPr>
              <a:t>Seminar zur Ausgestaltung des strafrechtlichen Lebensschutzes am Lebensende (</a:t>
            </a:r>
            <a:r>
              <a:rPr lang="de-DE" sz="2400" i="1" dirty="0">
                <a:latin typeface="Arial"/>
                <a:ea typeface="ＭＳ Ｐゴシック"/>
                <a:cs typeface="Arial"/>
              </a:rPr>
              <a:t>Baur/Duttge)</a:t>
            </a:r>
            <a:endParaRPr lang="de-DE" sz="2400" dirty="0">
              <a:latin typeface="Arial"/>
              <a:ea typeface="ＭＳ Ｐゴシック"/>
              <a:cs typeface="Arial"/>
            </a:endParaRPr>
          </a:p>
          <a:p>
            <a:pPr algn="just" eaLnBrk="1" hangingPunct="1">
              <a:buFont typeface="Arial" charset="0"/>
              <a:buChar char="-"/>
              <a:defRPr/>
            </a:pPr>
            <a:endParaRPr lang="de-DE" altLang="de-DE" sz="2600" dirty="0"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82D3584B-36A9-BE74-EF79-5D5BD77B1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5470525"/>
            <a:ext cx="88566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de-DE" altLang="de-DE" sz="2600" b="1">
              <a:solidFill>
                <a:srgbClr val="33CC66"/>
              </a:solidFill>
            </a:endParaRPr>
          </a:p>
        </p:txBody>
      </p:sp>
      <p:pic>
        <p:nvPicPr>
          <p:cNvPr id="3" name="Grafik 2" descr="Ein Bild, das Text, Screenshot, Schrift, Reihe enthält.&#10;&#10;KI-generierte Inhalte können fehlerhaft sein.">
            <a:extLst>
              <a:ext uri="{FF2B5EF4-FFF2-40B4-BE49-F238E27FC236}">
                <a16:creationId xmlns:a16="http://schemas.microsoft.com/office/drawing/2014/main" id="{8293370F-612B-2924-073C-5BF9F7CFA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35" y="1418921"/>
            <a:ext cx="8671802" cy="51435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E3F136A-71CF-1799-9C86-B907DDBABEA4}"/>
              </a:ext>
            </a:extLst>
          </p:cNvPr>
          <p:cNvSpPr txBox="1"/>
          <p:nvPr/>
        </p:nvSpPr>
        <p:spPr>
          <a:xfrm>
            <a:off x="2288472" y="1050323"/>
            <a:ext cx="88917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b="1" dirty="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Durchschnittsnoten SPB (SS 25, WS 25/26)</a:t>
            </a:r>
            <a:endParaRPr lang="de-DE" b="1" dirty="0">
              <a:solidFill>
                <a:schemeClr val="tx1"/>
              </a:solidFill>
              <a:cs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05BA9322-26AC-8FFD-01E7-5387BF13D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31800"/>
            <a:ext cx="903605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/>
              <a:t>Ergebnisse der Schwerpunktbereichsprüfungen der Studierenden im SPB 8</a:t>
            </a:r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685FC1E3-5D8B-BDBE-5C95-D6A1D56BB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00225"/>
            <a:ext cx="8423275" cy="628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t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000" u="sng" dirty="0">
                <a:latin typeface="Arial"/>
                <a:ea typeface="ＭＳ Ｐゴシック"/>
                <a:cs typeface="Arial"/>
              </a:rPr>
              <a:t>-SS 20, WS 20/21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: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</a:rPr>
              <a:t>Durchschnittsnote 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 	9,93</a:t>
            </a:r>
          </a:p>
          <a:p>
            <a:pPr eaLnBrk="1" hangingPunct="1">
              <a:buClrTx/>
              <a:buFontTx/>
              <a:buNone/>
            </a:pPr>
            <a:r>
              <a:rPr lang="de-DE" altLang="de-DE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 </a:t>
            </a:r>
            <a:endParaRPr lang="de-DE" altLang="de-DE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000" dirty="0">
                <a:latin typeface="Arial"/>
                <a:ea typeface="ＭＳ Ｐゴシック"/>
                <a:cs typeface="Arial"/>
              </a:rPr>
              <a:t>-</a:t>
            </a:r>
            <a:r>
              <a:rPr lang="de-DE" altLang="de-DE" sz="2000" u="sng" dirty="0">
                <a:latin typeface="Arial"/>
                <a:ea typeface="ＭＳ Ｐゴシック"/>
                <a:cs typeface="Arial"/>
              </a:rPr>
              <a:t>SS 21, WS 21/22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: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</a:rPr>
              <a:t>Durchschnittsnote 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 	9,45</a:t>
            </a:r>
            <a:endParaRPr lang="de-DE" altLang="de-DE" sz="2000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 </a:t>
            </a:r>
            <a:endParaRPr lang="de-DE" altLang="de-DE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</a:pPr>
            <a:r>
              <a:rPr lang="de-DE" altLang="de-DE" sz="2000" dirty="0">
                <a:latin typeface="Arial"/>
                <a:ea typeface="ＭＳ Ｐゴシック"/>
                <a:cs typeface="Arial"/>
              </a:rPr>
              <a:t>-</a:t>
            </a:r>
            <a:r>
              <a:rPr lang="de-DE" altLang="de-DE" sz="2000" u="sng" dirty="0">
                <a:latin typeface="Arial"/>
                <a:ea typeface="ＭＳ Ｐゴシック"/>
                <a:cs typeface="Arial"/>
              </a:rPr>
              <a:t>SS 22, WS 22/23: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  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</a:rPr>
              <a:t>Durchschnittsnote 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 	10,04</a:t>
            </a:r>
            <a:endParaRPr lang="de-DE" altLang="de-DE" sz="2000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 </a:t>
            </a:r>
            <a:endParaRPr lang="de-DE" altLang="de-DE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</a:pPr>
            <a:r>
              <a:rPr lang="de-DE" altLang="de-DE" sz="2000" dirty="0">
                <a:latin typeface="Arial"/>
                <a:ea typeface="ＭＳ Ｐゴシック"/>
                <a:cs typeface="Arial"/>
              </a:rPr>
              <a:t>-</a:t>
            </a:r>
            <a:r>
              <a:rPr lang="de-DE" altLang="de-DE" sz="2000" u="sng" dirty="0">
                <a:latin typeface="Arial"/>
                <a:ea typeface="ＭＳ Ｐゴシック"/>
                <a:cs typeface="Arial"/>
              </a:rPr>
              <a:t>SS 23, WS 23/24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: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</a:rPr>
              <a:t>Durchschnittsnote 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 	10,65</a:t>
            </a:r>
            <a:endParaRPr lang="de-DE" altLang="de-DE" sz="2000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  <a:buFontTx/>
              <a:buNone/>
            </a:pPr>
            <a:endParaRPr lang="de-DE" altLang="de-DE" dirty="0">
              <a:solidFill>
                <a:srgbClr val="FF3333"/>
              </a:solidFill>
              <a:sym typeface="Wingdings" panose="05000000000000000000" pitchFamily="2" charset="2"/>
            </a:endParaRPr>
          </a:p>
          <a:p>
            <a:pPr eaLnBrk="1" hangingPunct="1">
              <a:buClrTx/>
            </a:pPr>
            <a:r>
              <a:rPr lang="de-DE" altLang="de-DE" sz="2000" dirty="0">
                <a:latin typeface="Arial"/>
                <a:ea typeface="ＭＳ Ｐゴシック"/>
                <a:cs typeface="Arial"/>
              </a:rPr>
              <a:t>-</a:t>
            </a:r>
            <a:r>
              <a:rPr lang="de-DE" altLang="de-DE" sz="2000" u="sng" dirty="0">
                <a:latin typeface="Arial"/>
                <a:ea typeface="ＭＳ Ｐゴシック"/>
                <a:cs typeface="Arial"/>
              </a:rPr>
              <a:t>SS 24, WS 24/25</a:t>
            </a:r>
            <a:r>
              <a:rPr lang="de-DE" altLang="de-DE" sz="2000" dirty="0">
                <a:latin typeface="Arial"/>
                <a:ea typeface="ＭＳ Ｐゴシック"/>
                <a:cs typeface="Arial"/>
              </a:rPr>
              <a:t>: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</a:rPr>
              <a:t>Durchschnittsnote 	</a:t>
            </a:r>
            <a:r>
              <a:rPr lang="de-DE" altLang="de-DE" sz="2000" dirty="0">
                <a:solidFill>
                  <a:srgbClr val="FF3333"/>
                </a:solidFill>
                <a:latin typeface="Arial"/>
                <a:ea typeface="ＭＳ Ｐゴシック"/>
                <a:cs typeface="Arial"/>
                <a:sym typeface="Wingdings" panose="05000000000000000000" pitchFamily="2" charset="2"/>
              </a:rPr>
              <a:t> 	10,93</a:t>
            </a:r>
            <a:endParaRPr lang="de-DE" altLang="de-DE" sz="2000" dirty="0">
              <a:solidFill>
                <a:srgbClr val="FF3333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buClrTx/>
              <a:buFontTx/>
              <a:buNone/>
            </a:pPr>
            <a:endParaRPr lang="de-DE" altLang="de-DE" sz="2000" dirty="0">
              <a:solidFill>
                <a:srgbClr val="FF3333"/>
              </a:solidFill>
            </a:endParaRPr>
          </a:p>
          <a:p>
            <a:pPr lvl="4" indent="0" eaLnBrk="1" hangingPunct="1">
              <a:spcBef>
                <a:spcPts val="800"/>
              </a:spcBef>
            </a:pPr>
            <a:endParaRPr lang="de-DE" altLang="de-DE" dirty="0">
              <a:solidFill>
                <a:srgbClr val="FF3333"/>
              </a:solidFill>
            </a:endParaRPr>
          </a:p>
          <a:p>
            <a:pPr lvl="4" indent="0" eaLnBrk="1" hangingPunct="1">
              <a:spcBef>
                <a:spcPts val="800"/>
              </a:spcBef>
            </a:pPr>
            <a:endParaRPr lang="de-DE" altLang="de-DE" dirty="0">
              <a:solidFill>
                <a:srgbClr val="FF3333"/>
              </a:solidFill>
            </a:endParaRPr>
          </a:p>
          <a:p>
            <a:pPr>
              <a:buClrTx/>
              <a:buFontTx/>
              <a:buNone/>
            </a:pPr>
            <a:endParaRPr lang="de-DE" altLang="de-DE" sz="2000" dirty="0"/>
          </a:p>
          <a:p>
            <a:pPr algn="ctr">
              <a:buClrTx/>
              <a:buFontTx/>
              <a:buNone/>
            </a:pPr>
            <a:endParaRPr lang="de-DE" altLang="de-DE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Office PowerPoint</Application>
  <PresentationFormat>Bildschirmpräsentation (4:3)</PresentationFormat>
  <Paragraphs>70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Tahoma</vt:lpstr>
      <vt:lpstr>Times New Roman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moldewurtel</dc:creator>
  <cp:lastModifiedBy>Duttge, Gunnar</cp:lastModifiedBy>
  <cp:revision>569</cp:revision>
  <cp:lastPrinted>2018-01-10T10:16:44Z</cp:lastPrinted>
  <dcterms:created xsi:type="dcterms:W3CDTF">2009-11-02T10:24:46Z</dcterms:created>
  <dcterms:modified xsi:type="dcterms:W3CDTF">2026-06-04T18:45:37Z</dcterms:modified>
</cp:coreProperties>
</file>